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258" r:id="rId6"/>
    <p:sldId id="259" r:id="rId7"/>
    <p:sldId id="278" r:id="rId8"/>
    <p:sldId id="276" r:id="rId9"/>
    <p:sldId id="275" r:id="rId10"/>
    <p:sldId id="260" r:id="rId11"/>
    <p:sldId id="261" r:id="rId12"/>
    <p:sldId id="262" r:id="rId13"/>
    <p:sldId id="263" r:id="rId14"/>
    <p:sldId id="280" r:id="rId15"/>
    <p:sldId id="264" r:id="rId16"/>
    <p:sldId id="265" r:id="rId17"/>
    <p:sldId id="267" r:id="rId18"/>
    <p:sldId id="268" r:id="rId19"/>
    <p:sldId id="269" r:id="rId20"/>
    <p:sldId id="270" r:id="rId21"/>
    <p:sldId id="271" r:id="rId22"/>
    <p:sldId id="272" r:id="rId23"/>
    <p:sldId id="273" r:id="rId24"/>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NE, Cicely" initials="MC" lastIdx="14" clrIdx="0">
    <p:extLst>
      <p:ext uri="{19B8F6BF-5375-455C-9EA6-DF929625EA0E}">
        <p15:presenceInfo xmlns:p15="http://schemas.microsoft.com/office/powerpoint/2012/main" userId="S-1-5-21-484763869-861567501-725345543-150747" providerId="AD"/>
      </p:ext>
    </p:extLst>
  </p:cmAuthor>
  <p:cmAuthor id="2" name="MILNE, Cicely" initials="MC [2]" lastIdx="1" clrIdx="1">
    <p:extLst>
      <p:ext uri="{19B8F6BF-5375-455C-9EA6-DF929625EA0E}">
        <p15:presenceInfo xmlns:p15="http://schemas.microsoft.com/office/powerpoint/2012/main" userId="MILNE, Cicely" providerId="None"/>
      </p:ext>
    </p:extLst>
  </p:cmAuthor>
  <p:cmAuthor id="3" name="BEISEL, Rod" initials="BR" lastIdx="1" clrIdx="2">
    <p:extLst>
      <p:ext uri="{19B8F6BF-5375-455C-9EA6-DF929625EA0E}">
        <p15:presenceInfo xmlns:p15="http://schemas.microsoft.com/office/powerpoint/2012/main" userId="S-1-5-21-484763869-861567501-725345543-140126" providerId="AD"/>
      </p:ext>
    </p:extLst>
  </p:cmAuthor>
  <p:cmAuthor id="4" name="BRENNAN, Celia" initials="BC" lastIdx="37" clrIdx="3">
    <p:extLst>
      <p:ext uri="{19B8F6BF-5375-455C-9EA6-DF929625EA0E}">
        <p15:presenceInfo xmlns:p15="http://schemas.microsoft.com/office/powerpoint/2012/main" userId="S-1-5-21-484763869-861567501-725345543-77290" providerId="AD"/>
      </p:ext>
    </p:extLst>
  </p:cmAuthor>
  <p:cmAuthor id="5" name="BORZELLEGA, Melissa" initials="BM" lastIdx="10" clrIdx="4">
    <p:extLst>
      <p:ext uri="{19B8F6BF-5375-455C-9EA6-DF929625EA0E}">
        <p15:presenceInfo xmlns:p15="http://schemas.microsoft.com/office/powerpoint/2012/main" userId="S-1-5-21-484763869-861567501-725345543-272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52"/>
  </p:normalViewPr>
  <p:slideViewPr>
    <p:cSldViewPr snapToGrid="0" snapToObjects="1">
      <p:cViewPr varScale="1">
        <p:scale>
          <a:sx n="125" d="100"/>
          <a:sy n="125" d="100"/>
        </p:scale>
        <p:origin x="1541" y="77"/>
      </p:cViewPr>
      <p:guideLst/>
    </p:cSldViewPr>
  </p:slideViewPr>
  <p:notesTextViewPr>
    <p:cViewPr>
      <p:scale>
        <a:sx n="1" d="1"/>
        <a:sy n="1" d="1"/>
      </p:scale>
      <p:origin x="0" y="0"/>
    </p:cViewPr>
  </p:notesTextViewPr>
  <p:notesViewPr>
    <p:cSldViewPr snapToGrid="0" snapToObjects="1">
      <p:cViewPr varScale="1">
        <p:scale>
          <a:sx n="46" d="100"/>
          <a:sy n="46" d="100"/>
        </p:scale>
        <p:origin x="275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9502"/>
          </a:xfrm>
          <a:prstGeom prst="rect">
            <a:avLst/>
          </a:prstGeom>
        </p:spPr>
        <p:txBody>
          <a:bodyPr vert="horz" lIns="91010" tIns="45505" rIns="91010" bIns="45505" rtlCol="0"/>
          <a:lstStyle>
            <a:lvl1pPr algn="l">
              <a:defRPr sz="1200"/>
            </a:lvl1pPr>
          </a:lstStyle>
          <a:p>
            <a:endParaRPr lang="en-AU" dirty="0"/>
          </a:p>
        </p:txBody>
      </p:sp>
      <p:sp>
        <p:nvSpPr>
          <p:cNvPr id="3" name="Date Placeholder 2"/>
          <p:cNvSpPr>
            <a:spLocks noGrp="1"/>
          </p:cNvSpPr>
          <p:nvPr>
            <p:ph type="dt" sz="quarter" idx="1"/>
          </p:nvPr>
        </p:nvSpPr>
        <p:spPr>
          <a:xfrm>
            <a:off x="3776946" y="0"/>
            <a:ext cx="2890568" cy="489502"/>
          </a:xfrm>
          <a:prstGeom prst="rect">
            <a:avLst/>
          </a:prstGeom>
        </p:spPr>
        <p:txBody>
          <a:bodyPr vert="horz" lIns="91010" tIns="45505" rIns="91010" bIns="45505" rtlCol="0"/>
          <a:lstStyle>
            <a:lvl1pPr algn="r">
              <a:defRPr sz="1200"/>
            </a:lvl1pPr>
          </a:lstStyle>
          <a:p>
            <a:fld id="{8B80E673-5BE2-4CEF-82E5-603AECAB7404}" type="datetimeFigureOut">
              <a:rPr lang="en-AU" smtClean="0"/>
              <a:t>18/09/2024</a:t>
            </a:fld>
            <a:endParaRPr lang="en-AU" dirty="0"/>
          </a:p>
        </p:txBody>
      </p:sp>
      <p:sp>
        <p:nvSpPr>
          <p:cNvPr id="4" name="Footer Placeholder 3"/>
          <p:cNvSpPr>
            <a:spLocks noGrp="1"/>
          </p:cNvSpPr>
          <p:nvPr>
            <p:ph type="ftr" sz="quarter" idx="2"/>
          </p:nvPr>
        </p:nvSpPr>
        <p:spPr>
          <a:xfrm>
            <a:off x="0" y="9264098"/>
            <a:ext cx="2890568" cy="489502"/>
          </a:xfrm>
          <a:prstGeom prst="rect">
            <a:avLst/>
          </a:prstGeom>
        </p:spPr>
        <p:txBody>
          <a:bodyPr vert="horz" lIns="91010" tIns="45505" rIns="91010" bIns="45505"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6946" y="9264098"/>
            <a:ext cx="2890568" cy="489502"/>
          </a:xfrm>
          <a:prstGeom prst="rect">
            <a:avLst/>
          </a:prstGeom>
        </p:spPr>
        <p:txBody>
          <a:bodyPr vert="horz" lIns="91010" tIns="45505" rIns="91010" bIns="45505" rtlCol="0" anchor="b"/>
          <a:lstStyle>
            <a:lvl1pPr algn="r">
              <a:defRPr sz="1200"/>
            </a:lvl1pPr>
          </a:lstStyle>
          <a:p>
            <a:fld id="{343091A0-4E86-4A4B-9B5D-A00B8681CE6C}" type="slidenum">
              <a:rPr lang="en-AU" smtClean="0"/>
              <a:t>‹#›</a:t>
            </a:fld>
            <a:endParaRPr lang="en-AU" dirty="0"/>
          </a:p>
        </p:txBody>
      </p:sp>
    </p:spTree>
    <p:extLst>
      <p:ext uri="{BB962C8B-B14F-4D97-AF65-F5344CB8AC3E}">
        <p14:creationId xmlns:p14="http://schemas.microsoft.com/office/powerpoint/2010/main" val="2865784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9374"/>
          </a:xfrm>
          <a:prstGeom prst="rect">
            <a:avLst/>
          </a:prstGeom>
        </p:spPr>
        <p:txBody>
          <a:bodyPr vert="horz" lIns="91010" tIns="45505" rIns="91010" bIns="45505" rtlCol="0"/>
          <a:lstStyle>
            <a:lvl1pPr algn="l">
              <a:defRPr sz="1200"/>
            </a:lvl1pPr>
          </a:lstStyle>
          <a:p>
            <a:endParaRPr lang="en-AU" dirty="0"/>
          </a:p>
        </p:txBody>
      </p:sp>
      <p:sp>
        <p:nvSpPr>
          <p:cNvPr id="3" name="Date Placeholder 2"/>
          <p:cNvSpPr>
            <a:spLocks noGrp="1"/>
          </p:cNvSpPr>
          <p:nvPr>
            <p:ph type="dt" idx="1"/>
          </p:nvPr>
        </p:nvSpPr>
        <p:spPr>
          <a:xfrm>
            <a:off x="3777607" y="0"/>
            <a:ext cx="2889938" cy="489374"/>
          </a:xfrm>
          <a:prstGeom prst="rect">
            <a:avLst/>
          </a:prstGeom>
        </p:spPr>
        <p:txBody>
          <a:bodyPr vert="horz" lIns="91010" tIns="45505" rIns="91010" bIns="45505" rtlCol="0"/>
          <a:lstStyle>
            <a:lvl1pPr algn="r">
              <a:defRPr sz="1200"/>
            </a:lvl1pPr>
          </a:lstStyle>
          <a:p>
            <a:fld id="{2AFB4749-3FEA-4184-BF0B-0E421B712EBF}" type="datetimeFigureOut">
              <a:rPr lang="en-AU" smtClean="0"/>
              <a:t>18/09/2024</a:t>
            </a:fld>
            <a:endParaRPr lang="en-AU" dirty="0"/>
          </a:p>
        </p:txBody>
      </p:sp>
      <p:sp>
        <p:nvSpPr>
          <p:cNvPr id="4" name="Slide Image Placeholder 3"/>
          <p:cNvSpPr>
            <a:spLocks noGrp="1" noRot="1" noChangeAspect="1"/>
          </p:cNvSpPr>
          <p:nvPr>
            <p:ph type="sldImg" idx="2"/>
          </p:nvPr>
        </p:nvSpPr>
        <p:spPr>
          <a:xfrm>
            <a:off x="1139825" y="1219200"/>
            <a:ext cx="4389438" cy="3292475"/>
          </a:xfrm>
          <a:prstGeom prst="rect">
            <a:avLst/>
          </a:prstGeom>
          <a:noFill/>
          <a:ln w="12700">
            <a:solidFill>
              <a:prstClr val="black"/>
            </a:solidFill>
          </a:ln>
        </p:spPr>
        <p:txBody>
          <a:bodyPr vert="horz" lIns="91010" tIns="45505" rIns="91010" bIns="45505" rtlCol="0" anchor="ctr"/>
          <a:lstStyle/>
          <a:p>
            <a:endParaRPr lang="en-AU" dirty="0"/>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010" tIns="45505" rIns="91010" bIns="4550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264227"/>
            <a:ext cx="2889938" cy="489373"/>
          </a:xfrm>
          <a:prstGeom prst="rect">
            <a:avLst/>
          </a:prstGeom>
        </p:spPr>
        <p:txBody>
          <a:bodyPr vert="horz" lIns="91010" tIns="45505" rIns="91010" bIns="45505"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7607" y="9264227"/>
            <a:ext cx="2889938" cy="489373"/>
          </a:xfrm>
          <a:prstGeom prst="rect">
            <a:avLst/>
          </a:prstGeom>
        </p:spPr>
        <p:txBody>
          <a:bodyPr vert="horz" lIns="91010" tIns="45505" rIns="91010" bIns="45505" rtlCol="0" anchor="b"/>
          <a:lstStyle>
            <a:lvl1pPr algn="r">
              <a:defRPr sz="1200"/>
            </a:lvl1pPr>
          </a:lstStyle>
          <a:p>
            <a:fld id="{D39827D4-BEFF-43EC-B5D7-6B57F77B573C}" type="slidenum">
              <a:rPr lang="en-AU" smtClean="0"/>
              <a:t>‹#›</a:t>
            </a:fld>
            <a:endParaRPr lang="en-AU" dirty="0"/>
          </a:p>
        </p:txBody>
      </p:sp>
    </p:spTree>
    <p:extLst>
      <p:ext uri="{BB962C8B-B14F-4D97-AF65-F5344CB8AC3E}">
        <p14:creationId xmlns:p14="http://schemas.microsoft.com/office/powerpoint/2010/main" val="137703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a:t>
            </a:fld>
            <a:endParaRPr lang="en-AU" dirty="0"/>
          </a:p>
        </p:txBody>
      </p:sp>
    </p:spTree>
    <p:extLst>
      <p:ext uri="{BB962C8B-B14F-4D97-AF65-F5344CB8AC3E}">
        <p14:creationId xmlns:p14="http://schemas.microsoft.com/office/powerpoint/2010/main" val="208013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10</a:t>
            </a:fld>
            <a:endParaRPr lang="en-AU" dirty="0"/>
          </a:p>
        </p:txBody>
      </p:sp>
    </p:spTree>
    <p:extLst>
      <p:ext uri="{BB962C8B-B14F-4D97-AF65-F5344CB8AC3E}">
        <p14:creationId xmlns:p14="http://schemas.microsoft.com/office/powerpoint/2010/main" val="181355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11</a:t>
            </a:fld>
            <a:endParaRPr lang="en-AU" dirty="0"/>
          </a:p>
        </p:txBody>
      </p:sp>
    </p:spTree>
    <p:extLst>
      <p:ext uri="{BB962C8B-B14F-4D97-AF65-F5344CB8AC3E}">
        <p14:creationId xmlns:p14="http://schemas.microsoft.com/office/powerpoint/2010/main" val="240617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12</a:t>
            </a:fld>
            <a:endParaRPr lang="en-AU" dirty="0"/>
          </a:p>
        </p:txBody>
      </p:sp>
    </p:spTree>
    <p:extLst>
      <p:ext uri="{BB962C8B-B14F-4D97-AF65-F5344CB8AC3E}">
        <p14:creationId xmlns:p14="http://schemas.microsoft.com/office/powerpoint/2010/main" val="160482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13</a:t>
            </a:fld>
            <a:endParaRPr lang="en-AU" dirty="0"/>
          </a:p>
        </p:txBody>
      </p:sp>
    </p:spTree>
    <p:extLst>
      <p:ext uri="{BB962C8B-B14F-4D97-AF65-F5344CB8AC3E}">
        <p14:creationId xmlns:p14="http://schemas.microsoft.com/office/powerpoint/2010/main" val="213001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14</a:t>
            </a:fld>
            <a:endParaRPr lang="en-AU" dirty="0"/>
          </a:p>
        </p:txBody>
      </p:sp>
    </p:spTree>
    <p:extLst>
      <p:ext uri="{BB962C8B-B14F-4D97-AF65-F5344CB8AC3E}">
        <p14:creationId xmlns:p14="http://schemas.microsoft.com/office/powerpoint/2010/main" val="69384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15</a:t>
            </a:fld>
            <a:endParaRPr lang="en-AU" dirty="0"/>
          </a:p>
        </p:txBody>
      </p:sp>
    </p:spTree>
    <p:extLst>
      <p:ext uri="{BB962C8B-B14F-4D97-AF65-F5344CB8AC3E}">
        <p14:creationId xmlns:p14="http://schemas.microsoft.com/office/powerpoint/2010/main" val="46870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16</a:t>
            </a:fld>
            <a:endParaRPr lang="en-AU" dirty="0"/>
          </a:p>
        </p:txBody>
      </p:sp>
    </p:spTree>
    <p:extLst>
      <p:ext uri="{BB962C8B-B14F-4D97-AF65-F5344CB8AC3E}">
        <p14:creationId xmlns:p14="http://schemas.microsoft.com/office/powerpoint/2010/main" val="3665924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17</a:t>
            </a:fld>
            <a:endParaRPr lang="en-AU" dirty="0"/>
          </a:p>
        </p:txBody>
      </p:sp>
    </p:spTree>
    <p:extLst>
      <p:ext uri="{BB962C8B-B14F-4D97-AF65-F5344CB8AC3E}">
        <p14:creationId xmlns:p14="http://schemas.microsoft.com/office/powerpoint/2010/main" val="2637577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18</a:t>
            </a:fld>
            <a:endParaRPr lang="en-AU" dirty="0"/>
          </a:p>
        </p:txBody>
      </p:sp>
    </p:spTree>
    <p:extLst>
      <p:ext uri="{BB962C8B-B14F-4D97-AF65-F5344CB8AC3E}">
        <p14:creationId xmlns:p14="http://schemas.microsoft.com/office/powerpoint/2010/main" val="4042670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19</a:t>
            </a:fld>
            <a:endParaRPr lang="en-AU" dirty="0"/>
          </a:p>
        </p:txBody>
      </p:sp>
    </p:spTree>
    <p:extLst>
      <p:ext uri="{BB962C8B-B14F-4D97-AF65-F5344CB8AC3E}">
        <p14:creationId xmlns:p14="http://schemas.microsoft.com/office/powerpoint/2010/main" val="112422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2</a:t>
            </a:fld>
            <a:endParaRPr lang="en-AU" dirty="0"/>
          </a:p>
        </p:txBody>
      </p:sp>
    </p:spTree>
    <p:extLst>
      <p:ext uri="{BB962C8B-B14F-4D97-AF65-F5344CB8AC3E}">
        <p14:creationId xmlns:p14="http://schemas.microsoft.com/office/powerpoint/2010/main" val="77063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20</a:t>
            </a:fld>
            <a:endParaRPr lang="en-AU" dirty="0"/>
          </a:p>
        </p:txBody>
      </p:sp>
    </p:spTree>
    <p:extLst>
      <p:ext uri="{BB962C8B-B14F-4D97-AF65-F5344CB8AC3E}">
        <p14:creationId xmlns:p14="http://schemas.microsoft.com/office/powerpoint/2010/main" val="356978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3</a:t>
            </a:fld>
            <a:endParaRPr lang="en-AU" dirty="0"/>
          </a:p>
        </p:txBody>
      </p:sp>
    </p:spTree>
    <p:extLst>
      <p:ext uri="{BB962C8B-B14F-4D97-AF65-F5344CB8AC3E}">
        <p14:creationId xmlns:p14="http://schemas.microsoft.com/office/powerpoint/2010/main" val="384629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4</a:t>
            </a:fld>
            <a:endParaRPr lang="en-AU" dirty="0"/>
          </a:p>
        </p:txBody>
      </p:sp>
    </p:spTree>
    <p:extLst>
      <p:ext uri="{BB962C8B-B14F-4D97-AF65-F5344CB8AC3E}">
        <p14:creationId xmlns:p14="http://schemas.microsoft.com/office/powerpoint/2010/main" val="333931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5</a:t>
            </a:fld>
            <a:endParaRPr lang="en-AU" dirty="0"/>
          </a:p>
        </p:txBody>
      </p:sp>
    </p:spTree>
    <p:extLst>
      <p:ext uri="{BB962C8B-B14F-4D97-AF65-F5344CB8AC3E}">
        <p14:creationId xmlns:p14="http://schemas.microsoft.com/office/powerpoint/2010/main" val="31174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6</a:t>
            </a:fld>
            <a:endParaRPr lang="en-AU" dirty="0"/>
          </a:p>
        </p:txBody>
      </p:sp>
    </p:spTree>
    <p:extLst>
      <p:ext uri="{BB962C8B-B14F-4D97-AF65-F5344CB8AC3E}">
        <p14:creationId xmlns:p14="http://schemas.microsoft.com/office/powerpoint/2010/main" val="390604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7</a:t>
            </a:fld>
            <a:endParaRPr lang="en-AU" dirty="0"/>
          </a:p>
        </p:txBody>
      </p:sp>
    </p:spTree>
    <p:extLst>
      <p:ext uri="{BB962C8B-B14F-4D97-AF65-F5344CB8AC3E}">
        <p14:creationId xmlns:p14="http://schemas.microsoft.com/office/powerpoint/2010/main" val="265542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8</a:t>
            </a:fld>
            <a:endParaRPr lang="en-AU" dirty="0"/>
          </a:p>
        </p:txBody>
      </p:sp>
    </p:spTree>
    <p:extLst>
      <p:ext uri="{BB962C8B-B14F-4D97-AF65-F5344CB8AC3E}">
        <p14:creationId xmlns:p14="http://schemas.microsoft.com/office/powerpoint/2010/main" val="363999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9827D4-BEFF-43EC-B5D7-6B57F77B573C}" type="slidenum">
              <a:rPr lang="en-AU" smtClean="0"/>
              <a:t>9</a:t>
            </a:fld>
            <a:endParaRPr lang="en-AU" dirty="0"/>
          </a:p>
        </p:txBody>
      </p:sp>
    </p:spTree>
    <p:extLst>
      <p:ext uri="{BB962C8B-B14F-4D97-AF65-F5344CB8AC3E}">
        <p14:creationId xmlns:p14="http://schemas.microsoft.com/office/powerpoint/2010/main" val="3280945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7284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7001570C-E2D7-4C95-BE4A-CB525CD908E8}" type="datetime1">
              <a:rPr lang="en-US" smtClean="0"/>
              <a:t>9/18/2024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25014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67FC006F-FC58-4315-B28B-59F7E61FB3BD}" type="datetime1">
              <a:rPr lang="en-US" smtClean="0"/>
              <a:t>9/18/2024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49242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93B44C0B-9C9B-402A-A340-9B4CBF7AC3E9}" type="datetime1">
              <a:rPr lang="en-US" smtClean="0"/>
              <a:t>9/18/2024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5652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B1785D03-914F-4140-9D86-3DC4514A65A9}" type="datetime1">
              <a:rPr lang="en-US" smtClean="0"/>
              <a:t>9/18/2024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200279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61344DF0-2561-4512-8DBF-6802186F48EB}" type="datetime1">
              <a:rPr lang="en-US" smtClean="0"/>
              <a:t>9/18/2024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30531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184973"/>
            <a:ext cx="2057400" cy="365125"/>
          </a:xfrm>
          <a:prstGeom prst="rect">
            <a:avLst/>
          </a:prstGeom>
        </p:spPr>
        <p:txBody>
          <a:bodyPr/>
          <a:lstStyle/>
          <a:p>
            <a:fld id="{F1F6361F-54DE-4AD0-A242-2A6EA90E1EA1}" type="datetime1">
              <a:rPr lang="en-US" smtClean="0"/>
              <a:t>9/18/2024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4726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395CAD8F-4663-42E4-9F19-2C059B13E8CF}" type="datetime1">
              <a:rPr lang="en-US" smtClean="0"/>
              <a:t>9/18/2024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9014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184973"/>
            <a:ext cx="2057400" cy="365125"/>
          </a:xfrm>
          <a:prstGeom prst="rect">
            <a:avLst/>
          </a:prstGeom>
        </p:spPr>
        <p:txBody>
          <a:bodyPr/>
          <a:lstStyle/>
          <a:p>
            <a:fld id="{F03D0F6D-5BC4-4267-8220-CA2DF8873D12}" type="datetime1">
              <a:rPr lang="en-US" smtClean="0"/>
              <a:t>9/18/2024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49901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184973"/>
            <a:ext cx="2057400" cy="365125"/>
          </a:xfrm>
          <a:prstGeom prst="rect">
            <a:avLst/>
          </a:prstGeom>
        </p:spPr>
        <p:txBody>
          <a:bodyPr/>
          <a:lstStyle/>
          <a:p>
            <a:fld id="{682E388E-5773-4C53-8819-B1C0E1A7169A}" type="datetime1">
              <a:rPr lang="en-US" smtClean="0"/>
              <a:t>9/18/2024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18391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184973"/>
            <a:ext cx="2057400" cy="365125"/>
          </a:xfrm>
          <a:prstGeom prst="rect">
            <a:avLst/>
          </a:prstGeom>
        </p:spPr>
        <p:txBody>
          <a:bodyPr/>
          <a:lstStyle/>
          <a:p>
            <a:fld id="{68F97914-3261-480C-B610-7BA46EFC69FC}" type="datetime1">
              <a:rPr lang="en-US" smtClean="0"/>
              <a:t>9/18/2024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54872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184973"/>
            <a:ext cx="2057400" cy="365125"/>
          </a:xfrm>
          <a:prstGeom prst="rect">
            <a:avLst/>
          </a:prstGeom>
        </p:spPr>
        <p:txBody>
          <a:bodyPr/>
          <a:lstStyle/>
          <a:p>
            <a:fld id="{74453272-4FFE-4DBF-81ED-274E3AA8A341}" type="datetime1">
              <a:rPr lang="en-US" smtClean="0"/>
              <a:t>9/18/2024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DC4ADA5-6372-8E44-AF67-BE10CE1EBE1B}" type="slidenum">
              <a:rPr lang="en-US" smtClean="0"/>
              <a:t>‹#›</a:t>
            </a:fld>
            <a:endParaRPr lang="en-US" dirty="0"/>
          </a:p>
        </p:txBody>
      </p:sp>
    </p:spTree>
    <p:extLst>
      <p:ext uri="{BB962C8B-B14F-4D97-AF65-F5344CB8AC3E}">
        <p14:creationId xmlns:p14="http://schemas.microsoft.com/office/powerpoint/2010/main" val="192325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639416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pr.qed.qld.gov.au/pp/agistment-of-livestock-procedur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pr.qed.qld.gov.au/pp/advertising-procedur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s://ppr.qed.qld.gov.au/pp/sponsorship-procedu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pr.qed.qld.gov.au/pp/appropriate-and-ethical-use-of-public-resources-polic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pr.qed.qld.gov.au/pp/student-protection-procedur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education.qld.gov.au/corporate/codeofconduct/pdfs/det-code-of-conduct-standard-of-practic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pr.qed.qld.gov.au/pp/school-excursions-and-international-school-study-tours-procedur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ppr.qed.qld.gov.au/pp/agistment-of-livestock-procedure" TargetMode="External"/><Relationship Id="rId5" Type="http://schemas.openxmlformats.org/officeDocument/2006/relationships/hyperlink" Target="https://www.legislation.qld.gov.au/view/html/inforce/current/sl-2016-0075" TargetMode="External"/><Relationship Id="rId4" Type="http://schemas.openxmlformats.org/officeDocument/2006/relationships/hyperlink" Target="https://www.legislation.qld.gov.au/view/html/inforce/current/act-2014-007"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slation.qld.gov.au/view/html/inforce/current/sl-2016-0075"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education.qld.gov.au/corporate/codeofconduct/pdfs/det-code-of-conduct-standard-of-practice.pdf" TargetMode="External"/><Relationship Id="rId5" Type="http://schemas.openxmlformats.org/officeDocument/2006/relationships/hyperlink" Target="https://www.arcgis.com/home/webmap/viewer.html?webmap=dc39d0aad4a64c30acc438f8c5dcd4e9&amp;extent=133.3416,-29.6449,161.7303,-10.9572" TargetMode="External"/><Relationship Id="rId4" Type="http://schemas.openxmlformats.org/officeDocument/2006/relationships/hyperlink" Target="https://www.daf.qld.gov.au/__data/assets/pdf_file/0004/379138/qld-biosecurity-manual.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pr.qed.qld.gov.au/pp/agistment-of-livestock-procedure" TargetMode="External"/><Relationship Id="rId3" Type="http://schemas.openxmlformats.org/officeDocument/2006/relationships/hyperlink" Target="https://ppr.qed.qld.gov.au/pp/animals-in-queensland-state-schools-procedure" TargetMode="External"/><Relationship Id="rId7" Type="http://schemas.openxmlformats.org/officeDocument/2006/relationships/hyperlink" Target="https://www.legislation.qld.gov.au/view/html/inforce/current/sl-2012-0141"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hmrc.gov.au/about-us/publications/australian-code-care-and-use-animals-scientific-purposes" TargetMode="External"/><Relationship Id="rId5" Type="http://schemas.openxmlformats.org/officeDocument/2006/relationships/hyperlink" Target="https://www.legislation.qld.gov.au/view/html/inforce/current/act-2001-064" TargetMode="External"/><Relationship Id="rId4" Type="http://schemas.openxmlformats.org/officeDocument/2006/relationships/hyperlink" Target="https://education.qld.gov.au/curriculum/stages-of-schooling/animals-in-educ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ppr.qed.qld.gov.au/attachment/livestock-agistment-agreement-template.doc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ppr.qed.qld.gov.au/pp/agistment-of-livestock-procedure" TargetMode="External"/><Relationship Id="rId5" Type="http://schemas.openxmlformats.org/officeDocument/2006/relationships/hyperlink" Target="http://education.qld.gov.au/corporate/codeofconduct/pdfs/det-code-of-conduct-standard-of-practice.pdf" TargetMode="External"/><Relationship Id="rId4" Type="http://schemas.openxmlformats.org/officeDocument/2006/relationships/hyperlink" Target="mailto:advicerequest.LEGAL@qed.qld.gov.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qld.gov.au/contact-us/state-schools-regional-contac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pr.qed.qld.gov.au/pp/agistment-of-livestock-procedur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pr.qed.qld.gov.au/pp/assets-polic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s://intranet.qed.qld.gov.au/Services/Finance/Assets/disposing-assets/Pages/asset-disposal-methods.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pr.qed.qld.gov.au/pp/revenue-polic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ppr.qed.qld.gov.au/pp/agistment-of-livestock-procedu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orgov.qld.gov.au/procurement-policy"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intranet.qed.qld.gov.au/Services/Procurement_Purchasing/Purchasingandprocurementinstructions/Pages/default.aspx" TargetMode="External"/><Relationship Id="rId5" Type="http://schemas.openxmlformats.org/officeDocument/2006/relationships/hyperlink" Target="https://intranet.qed.qld.gov.au/Services/Finance/Forms/Documents/ProcurementDelegations.pdf" TargetMode="External"/><Relationship Id="rId4" Type="http://schemas.openxmlformats.org/officeDocument/2006/relationships/hyperlink" Target="https://ppr.qed.qld.gov.au/pp/purchasing-and-procurement-procedu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orgov.qld.gov.au/documents/directive/2209/gifts-and-benefits" TargetMode="External"/><Relationship Id="rId7" Type="http://schemas.openxmlformats.org/officeDocument/2006/relationships/hyperlink" Target="https://ppr.qed.qld.gov.au/pp/agistment-of-livestock-procedur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pr.qed.qld.gov.au/pp/gifts-and-benefits-procedure" TargetMode="External"/><Relationship Id="rId5" Type="http://schemas.openxmlformats.org/officeDocument/2006/relationships/hyperlink" Target="https://ppr.qed.qld.gov.au/attachment/declaration-of-gifts-and-benefits-received.docx" TargetMode="External"/><Relationship Id="rId4" Type="http://schemas.openxmlformats.org/officeDocument/2006/relationships/hyperlink" Target="https://www.forgov.qld.gov.au/documents/guideline/gifts-and-benefits-guideli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ntranet.qed.qld.gov.au/Services/Finance/Taxation/deductible-gift-recipient-funds/Pages/default.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ppr.qed.qld.gov.au/pp/agistment-of-livestock-procedure" TargetMode="External"/><Relationship Id="rId4" Type="http://schemas.openxmlformats.org/officeDocument/2006/relationships/hyperlink" Target="http://ppr.qed.qld.gov.au/pp/donations-and-bequests-proced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txBox="1">
            <a:spLocks/>
          </p:cNvSpPr>
          <p:nvPr/>
        </p:nvSpPr>
        <p:spPr>
          <a:xfrm>
            <a:off x="827088" y="1628775"/>
            <a:ext cx="7632700" cy="28797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altLang="en-US" dirty="0">
                <a:cs typeface="Arial" panose="020B0604020202020204" pitchFamily="34" charset="0"/>
              </a:rPr>
              <a:t>Training package for Queensland state schools </a:t>
            </a:r>
          </a:p>
          <a:p>
            <a:r>
              <a:rPr lang="en-AU" altLang="en-US" dirty="0">
                <a:cs typeface="Arial" panose="020B0604020202020204" pitchFamily="34" charset="0"/>
              </a:rPr>
              <a:t>to support the</a:t>
            </a:r>
          </a:p>
          <a:p>
            <a:endParaRPr lang="en-AU" altLang="en-US" dirty="0">
              <a:cs typeface="Arial" panose="020B0604020202020204" pitchFamily="34" charset="0"/>
            </a:endParaRPr>
          </a:p>
          <a:p>
            <a:r>
              <a:rPr lang="en-AU" altLang="en-US" sz="4000" dirty="0">
                <a:cs typeface="Arial" panose="020B0604020202020204" pitchFamily="34" charset="0"/>
              </a:rPr>
              <a:t>Agistment of livestock</a:t>
            </a:r>
          </a:p>
        </p:txBody>
      </p:sp>
      <p:pic>
        <p:nvPicPr>
          <p:cNvPr id="5" name="Picture 9" descr="j0344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724400"/>
            <a:ext cx="15319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0" y="6619473"/>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01169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6664576"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847012" cy="32400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Advertising and sponsorship</a:t>
            </a:r>
            <a:endParaRPr lang="en-AU" altLang="zh-CN" sz="3000" dirty="0">
              <a:cs typeface="Arial" panose="020B0604020202020204" pitchFamily="34" charset="0"/>
            </a:endParaRPr>
          </a:p>
          <a:p>
            <a:pPr marL="0" indent="0">
              <a:spcBef>
                <a:spcPts val="600"/>
              </a:spcBef>
              <a:spcAft>
                <a:spcPts val="600"/>
              </a:spcAft>
              <a:buNone/>
            </a:pPr>
            <a:r>
              <a:rPr lang="en-AU" sz="1600" dirty="0"/>
              <a:t>Advertising and sponsorship activities must be undertaken in an open, transparent, fair and responsible manner.</a:t>
            </a:r>
            <a:endParaRPr lang="en-AU" altLang="zh-CN" sz="16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For livestock, this may be particularly relevant when agisting and showing animals.  </a:t>
            </a:r>
          </a:p>
          <a:p>
            <a:pPr marL="0" indent="0" eaLnBrk="1" hangingPunct="1">
              <a:spcBef>
                <a:spcPts val="600"/>
              </a:spcBef>
              <a:spcAft>
                <a:spcPts val="600"/>
              </a:spcAft>
              <a:buFontTx/>
              <a:buNone/>
            </a:pPr>
            <a:endParaRPr lang="en-AU" altLang="zh-CN" sz="1600" dirty="0">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u="sng" dirty="0">
                <a:solidFill>
                  <a:srgbClr val="3333CC"/>
                </a:solidFill>
                <a:cs typeface="Arial" panose="020B0604020202020204" pitchFamily="34" charset="0"/>
                <a:hlinkClick r:id="rId3"/>
              </a:rPr>
              <a:t>ppr.qed.qld.gov.au/pp/advertising-procedure</a:t>
            </a:r>
            <a:endParaRPr lang="en-AU" altLang="zh-CN" sz="1600" u="sng" dirty="0">
              <a:solidFill>
                <a:srgbClr val="3333CC"/>
              </a:solidFill>
              <a:cs typeface="Arial" panose="020B0604020202020204" pitchFamily="34" charset="0"/>
            </a:endParaRPr>
          </a:p>
          <a:p>
            <a:pPr>
              <a:spcBef>
                <a:spcPts val="600"/>
              </a:spcBef>
              <a:spcAft>
                <a:spcPts val="600"/>
              </a:spcAft>
            </a:pPr>
            <a:r>
              <a:rPr lang="en-AU" sz="1600" dirty="0">
                <a:hlinkClick r:id="rId4"/>
              </a:rPr>
              <a:t>https://</a:t>
            </a:r>
            <a:r>
              <a:rPr lang="en-AU" altLang="zh-CN" sz="1600" u="sng" dirty="0">
                <a:solidFill>
                  <a:srgbClr val="3333CC"/>
                </a:solidFill>
                <a:cs typeface="Arial" panose="020B0604020202020204" pitchFamily="34" charset="0"/>
                <a:hlinkClick r:id="rId4"/>
              </a:rPr>
              <a:t>ppr.qed.qld.gov.au/pp/sponsorship-procedure</a:t>
            </a:r>
            <a:r>
              <a:rPr lang="en-AU" sz="1600" dirty="0">
                <a:hlinkClick r:id="rId4"/>
              </a:rPr>
              <a:t> </a:t>
            </a:r>
            <a:r>
              <a:rPr lang="en-AU" altLang="zh-CN" sz="1600" u="sng" dirty="0">
                <a:solidFill>
                  <a:srgbClr val="3333CC"/>
                </a:solidFill>
                <a:cs typeface="Arial" panose="020B0604020202020204" pitchFamily="34" charset="0"/>
                <a:hlinkClick r:id="rId4"/>
              </a:rPr>
              <a:t> </a:t>
            </a:r>
            <a:br>
              <a:rPr lang="en-AU" altLang="zh-CN" sz="1800" u="sng" dirty="0">
                <a:solidFill>
                  <a:srgbClr val="3333CC"/>
                </a:solidFill>
                <a:cs typeface="Arial" panose="020B0604020202020204" pitchFamily="34" charset="0"/>
              </a:rPr>
            </a:br>
            <a:endParaRPr lang="en-AU" altLang="zh-CN" sz="1800" u="sng" dirty="0">
              <a:solidFill>
                <a:srgbClr val="3333CC"/>
              </a:solidFill>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83618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0" y="395339"/>
            <a:ext cx="8003553"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7847012" cy="32400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Appropriate and ethical use of public resources</a:t>
            </a:r>
            <a:endParaRPr lang="en-AU" altLang="zh-CN" sz="30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All officers are accountable for the departmental resources that they use.</a:t>
            </a:r>
          </a:p>
          <a:p>
            <a:pPr marL="0" indent="0" eaLnBrk="1" hangingPunct="1">
              <a:spcBef>
                <a:spcPts val="600"/>
              </a:spcBef>
              <a:spcAft>
                <a:spcPts val="600"/>
              </a:spcAft>
              <a:buFontTx/>
              <a:buNone/>
            </a:pPr>
            <a:r>
              <a:rPr lang="en-AU" altLang="zh-CN" sz="1600" dirty="0">
                <a:cs typeface="Arial" panose="020B0604020202020204" pitchFamily="34" charset="0"/>
              </a:rPr>
              <a:t>Resource use must be publicly defensible and clearly provide improved outcomes for the department’s customers or the State as a whole. </a:t>
            </a:r>
          </a:p>
          <a:p>
            <a:pPr marL="0" indent="0" eaLnBrk="1" hangingPunct="1">
              <a:spcBef>
                <a:spcPts val="600"/>
              </a:spcBef>
              <a:spcAft>
                <a:spcPts val="600"/>
              </a:spcAft>
              <a:buFontTx/>
              <a:buNone/>
            </a:pPr>
            <a:endParaRPr lang="en-AU" altLang="zh-CN" sz="1600" dirty="0">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altLang="zh-CN" sz="1500" dirty="0">
                <a:hlinkClick r:id="rId3"/>
              </a:rPr>
              <a:t>https://ppr.qed.qld.gov.au/pp/appropriate-and-ethical-use-of-public-resources-policy</a:t>
            </a:r>
            <a:r>
              <a:rPr lang="en-AU" altLang="zh-CN" sz="1500" dirty="0"/>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06236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7847012" cy="3119002"/>
          </a:xfrm>
        </p:spPr>
        <p:txBody>
          <a:bodyPr>
            <a:normAutofit fontScale="92500" lnSpcReduction="20000"/>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Student protection</a:t>
            </a:r>
          </a:p>
          <a:p>
            <a:pPr marL="0" indent="0">
              <a:lnSpc>
                <a:spcPct val="120000"/>
              </a:lnSpc>
              <a:spcBef>
                <a:spcPts val="600"/>
              </a:spcBef>
              <a:spcAft>
                <a:spcPts val="600"/>
              </a:spcAft>
              <a:buNone/>
            </a:pPr>
            <a:r>
              <a:rPr lang="en-AU" altLang="en-US" sz="1700" dirty="0">
                <a:cs typeface="Arial" panose="020B0604020202020204" pitchFamily="34" charset="0"/>
              </a:rPr>
              <a:t>All employees and visitors to a state school have a responsibility to respond when they suspect a student has been harmed or is at risk of harm. </a:t>
            </a:r>
          </a:p>
          <a:p>
            <a:pPr marL="0" indent="0">
              <a:lnSpc>
                <a:spcPct val="120000"/>
              </a:lnSpc>
              <a:spcBef>
                <a:spcPts val="600"/>
              </a:spcBef>
              <a:spcAft>
                <a:spcPts val="600"/>
              </a:spcAft>
              <a:buNone/>
            </a:pPr>
            <a:r>
              <a:rPr lang="en-AU" altLang="en-US" sz="1700" dirty="0">
                <a:cs typeface="Arial" panose="020B0604020202020204" pitchFamily="34" charset="0"/>
              </a:rPr>
              <a:t>The Student protection procedure and guidelines outline the actions that must be taken when a staff member or visitor is made aware of a student protection matter, along with the training that must be provided to all staff and visitors. </a:t>
            </a:r>
          </a:p>
          <a:p>
            <a:pPr marL="0" indent="0" eaLnBrk="1" hangingPunct="1">
              <a:spcBef>
                <a:spcPts val="600"/>
              </a:spcBef>
              <a:spcAft>
                <a:spcPts val="600"/>
              </a:spcAft>
              <a:buFontTx/>
              <a:buNone/>
            </a:pPr>
            <a:endParaRPr lang="en-AU" altLang="zh-CN" sz="1600" dirty="0">
              <a:solidFill>
                <a:srgbClr val="FF6600"/>
              </a:solidFill>
              <a:cs typeface="Arial" panose="020B0604020202020204" pitchFamily="34" charset="0"/>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dirty="0">
                <a:solidFill>
                  <a:srgbClr val="FF6600"/>
                </a:solidFill>
                <a:cs typeface="Arial" panose="020B0604020202020204" pitchFamily="34" charset="0"/>
                <a:hlinkClick r:id="rId3"/>
              </a:rPr>
              <a:t>ppr.qed.qld.gov.au/pp/student-protection-procedure</a:t>
            </a:r>
            <a:endParaRPr lang="en-AU" altLang="zh-CN" sz="1600" dirty="0">
              <a:solidFill>
                <a:srgbClr val="FF6600"/>
              </a:solidFill>
              <a:cs typeface="Arial" panose="020B0604020202020204" pitchFamily="34" charset="0"/>
              <a:hlinkClick r:id="rId4"/>
            </a:endParaRPr>
          </a:p>
          <a:p>
            <a:pPr marL="0" indent="0" eaLnBrk="1" hangingPunct="1">
              <a:spcBef>
                <a:spcPts val="600"/>
              </a:spcBef>
              <a:spcAft>
                <a:spcPts val="600"/>
              </a:spcAft>
              <a:buFontTx/>
              <a:buNone/>
            </a:pPr>
            <a:endParaRPr lang="en-AU" altLang="en-US" sz="3000" dirty="0">
              <a:solidFill>
                <a:srgbClr val="FF6600"/>
              </a:solidFill>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62860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921625" cy="4459287"/>
          </a:xfrm>
        </p:spPr>
        <p:txBody>
          <a:bodyPr>
            <a:normAutofit/>
          </a:bodyPr>
          <a:lstStyle/>
          <a:p>
            <a:pPr marL="0" indent="0" eaLnBrk="1" hangingPunct="1">
              <a:spcBef>
                <a:spcPts val="600"/>
              </a:spcBef>
              <a:spcAft>
                <a:spcPts val="600"/>
              </a:spcAft>
              <a:buFontTx/>
              <a:buNone/>
            </a:pPr>
            <a:r>
              <a:rPr lang="en-AU" altLang="en-US" sz="3000" dirty="0">
                <a:solidFill>
                  <a:srgbClr val="FF6600"/>
                </a:solidFill>
                <a:cs typeface="Arial" panose="020B0604020202020204" pitchFamily="34" charset="0"/>
              </a:rPr>
              <a:t>School excursions</a:t>
            </a:r>
          </a:p>
          <a:p>
            <a:pPr marL="0" indent="0" eaLnBrk="1" hangingPunct="1">
              <a:spcBef>
                <a:spcPts val="600"/>
              </a:spcBef>
              <a:spcAft>
                <a:spcPts val="600"/>
              </a:spcAft>
              <a:buFontTx/>
              <a:buNone/>
            </a:pPr>
            <a:r>
              <a:rPr lang="en-AU" altLang="zh-CN" sz="1600" dirty="0">
                <a:cs typeface="Arial" panose="020B0604020202020204" pitchFamily="34" charset="0"/>
              </a:rPr>
              <a:t>School excursions are planned school activities conducted outside of the school grounds that aim to maximise students’ learning experiences. Excursions can include curriculum and non-curriculum activities. </a:t>
            </a:r>
            <a:r>
              <a:rPr lang="en-AU" altLang="zh-CN" sz="1600" b="1" dirty="0">
                <a:cs typeface="Arial" panose="020B0604020202020204" pitchFamily="34" charset="0"/>
              </a:rPr>
              <a:t> </a:t>
            </a:r>
          </a:p>
          <a:p>
            <a:pPr marL="0" indent="0">
              <a:spcBef>
                <a:spcPts val="600"/>
              </a:spcBef>
              <a:spcAft>
                <a:spcPts val="600"/>
              </a:spcAft>
              <a:buNone/>
            </a:pPr>
            <a:r>
              <a:rPr lang="en-AU" altLang="zh-CN" sz="1600" dirty="0">
                <a:cs typeface="Arial" panose="020B0604020202020204" pitchFamily="34" charset="0"/>
              </a:rPr>
              <a:t>When school excursions involve agisted livestock (e.g. a visit to a farm off the school site or showing cattle at an exhibition), schools must follow the processes outlined in the School excursions procedure, including risk assessments, completing excursion plans, and obtaining parent consent.</a:t>
            </a:r>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a:t>
            </a:r>
            <a:r>
              <a:rPr lang="en-AU" altLang="zh-CN" sz="1600" u="sng" dirty="0">
                <a:solidFill>
                  <a:srgbClr val="3333CC"/>
                </a:solidFill>
                <a:cs typeface="Arial" panose="020B0604020202020204" pitchFamily="34" charset="0"/>
                <a:hlinkClick r:id="rId3"/>
              </a:rPr>
              <a:t>ppr.qed.qld.gov.au/pp/school-excursions-and-international-school-study-tours-procedure</a:t>
            </a:r>
            <a:endParaRPr lang="en-AU" altLang="zh-CN" sz="1600" dirty="0">
              <a:cs typeface="Arial" panose="020B0604020202020204" pitchFamily="34" charset="0"/>
            </a:endParaRPr>
          </a:p>
          <a:p>
            <a:pPr marL="0" indent="0">
              <a:spcBef>
                <a:spcPts val="600"/>
              </a:spcBef>
              <a:spcAft>
                <a:spcPts val="600"/>
              </a:spcAft>
              <a:buNone/>
            </a:pPr>
            <a:endParaRPr lang="en-AU" altLang="zh-CN" sz="1600" b="1" dirty="0">
              <a:cs typeface="Arial" panose="020B0604020202020204" pitchFamily="34" charset="0"/>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75270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pic>
        <p:nvPicPr>
          <p:cNvPr id="7" name="Picture 6" descr="cow"/>
          <p:cNvPicPr>
            <a:picLocks noChangeAspect="1" noChangeArrowheads="1"/>
          </p:cNvPicPr>
          <p:nvPr/>
        </p:nvPicPr>
        <p:blipFill>
          <a:blip r:embed="rId3">
            <a:extLst>
              <a:ext uri="{28A0092B-C50C-407E-A947-70E740481C1C}">
                <a14:useLocalDpi xmlns:a14="http://schemas.microsoft.com/office/drawing/2010/main" val="0"/>
              </a:ext>
            </a:extLst>
          </a:blip>
          <a:srcRect l="6934"/>
          <a:stretch>
            <a:fillRect/>
          </a:stretch>
        </p:blipFill>
        <p:spPr bwMode="auto">
          <a:xfrm>
            <a:off x="0" y="4067254"/>
            <a:ext cx="23923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11188" y="1158875"/>
            <a:ext cx="7920037" cy="3451225"/>
          </a:xfrm>
        </p:spPr>
        <p:txBody>
          <a:bodyPr>
            <a:normAutofit/>
          </a:bodyPr>
          <a:lstStyle/>
          <a:p>
            <a:pPr eaLnBrk="1" hangingPunct="1">
              <a:spcBef>
                <a:spcPts val="600"/>
              </a:spcBef>
              <a:spcAft>
                <a:spcPts val="1200"/>
              </a:spcAft>
              <a:buFontTx/>
              <a:buNone/>
            </a:pPr>
            <a:r>
              <a:rPr lang="en-AU" altLang="zh-CN" sz="2800" i="1" dirty="0">
                <a:solidFill>
                  <a:srgbClr val="FF6600"/>
                </a:solidFill>
                <a:cs typeface="Arial" panose="020B0604020202020204" pitchFamily="34" charset="0"/>
              </a:rPr>
              <a:t>Biosecurity Act 2014 </a:t>
            </a:r>
            <a:r>
              <a:rPr lang="en-AU" altLang="zh-CN" sz="2800" dirty="0">
                <a:solidFill>
                  <a:srgbClr val="FF6600"/>
                </a:solidFill>
                <a:cs typeface="Arial" panose="020B0604020202020204" pitchFamily="34" charset="0"/>
              </a:rPr>
              <a:t>(Qld)</a:t>
            </a:r>
          </a:p>
          <a:p>
            <a:pPr eaLnBrk="1" hangingPunct="1">
              <a:spcBef>
                <a:spcPts val="600"/>
              </a:spcBef>
              <a:spcAft>
                <a:spcPts val="1200"/>
              </a:spcAft>
              <a:buFontTx/>
              <a:buNone/>
            </a:pPr>
            <a:r>
              <a:rPr lang="en-AU" altLang="zh-CN" sz="2800" dirty="0">
                <a:solidFill>
                  <a:srgbClr val="FF6600"/>
                </a:solidFill>
                <a:cs typeface="Arial" panose="020B0604020202020204" pitchFamily="34" charset="0"/>
              </a:rPr>
              <a:t>Biosecurity Regulation 2016 (Qld)</a:t>
            </a:r>
          </a:p>
          <a:p>
            <a:pPr marL="0" lvl="1" indent="0" eaLnBrk="1" hangingPunct="1">
              <a:spcBef>
                <a:spcPts val="600"/>
              </a:spcBef>
              <a:spcAft>
                <a:spcPts val="600"/>
              </a:spcAft>
              <a:buFontTx/>
              <a:buNone/>
            </a:pPr>
            <a:r>
              <a:rPr lang="en-AU" altLang="zh-CN" sz="1600" dirty="0">
                <a:cs typeface="Arial" panose="020B0604020202020204" pitchFamily="34" charset="0"/>
              </a:rPr>
              <a:t>Schools and relevant agricultural science staff must be familiar with the requirements of this Act and its regulation</a:t>
            </a:r>
            <a:r>
              <a:rPr lang="en-AU" altLang="zh-CN" sz="1600" i="1" dirty="0">
                <a:cs typeface="Arial" panose="020B0604020202020204" pitchFamily="34" charset="0"/>
              </a:rPr>
              <a:t>, </a:t>
            </a:r>
            <a:r>
              <a:rPr lang="en-AU" altLang="zh-CN" sz="1600" dirty="0">
                <a:cs typeface="Arial" panose="020B0604020202020204" pitchFamily="34" charset="0"/>
              </a:rPr>
              <a:t>particularly in relation to their general biosecurity obligation and stock movement. </a:t>
            </a:r>
          </a:p>
          <a:p>
            <a:pPr marL="0" lvl="1" indent="0">
              <a:spcBef>
                <a:spcPts val="600"/>
              </a:spcBef>
              <a:spcAft>
                <a:spcPts val="600"/>
              </a:spcAft>
              <a:buNone/>
            </a:pPr>
            <a:r>
              <a:rPr lang="en-AU" sz="1600" dirty="0"/>
              <a:t>To access the legislation, go to:</a:t>
            </a:r>
          </a:p>
          <a:p>
            <a:pPr>
              <a:spcBef>
                <a:spcPct val="0"/>
              </a:spcBef>
              <a:buNone/>
            </a:pPr>
            <a:r>
              <a:rPr lang="en-AU" altLang="en-US" sz="1600" dirty="0">
                <a:hlinkClick r:id="rId4"/>
              </a:rPr>
              <a:t>https://www.legislation.qld.gov.au/view/html/inforce/current/act-2014-007</a:t>
            </a:r>
            <a:endParaRPr lang="en-AU" altLang="en-US" sz="1600" dirty="0"/>
          </a:p>
          <a:p>
            <a:pPr>
              <a:spcBef>
                <a:spcPct val="0"/>
              </a:spcBef>
              <a:buNone/>
            </a:pPr>
            <a:endParaRPr lang="en-AU" altLang="zh-CN" sz="1600" u="sng" dirty="0">
              <a:solidFill>
                <a:srgbClr val="3333CC"/>
              </a:solidFill>
              <a:latin typeface="Calibri" panose="020F0502020204030204" pitchFamily="34" charset="0"/>
              <a:ea typeface="ＭＳ Ｐゴシック" panose="020B0600070205080204" pitchFamily="34" charset="-128"/>
            </a:endParaRPr>
          </a:p>
          <a:p>
            <a:pPr>
              <a:spcBef>
                <a:spcPct val="0"/>
              </a:spcBef>
              <a:buNone/>
            </a:pPr>
            <a:r>
              <a:rPr lang="en-AU" altLang="en-US" sz="1600" dirty="0">
                <a:hlinkClick r:id="rId5"/>
              </a:rPr>
              <a:t>https://www.legislation.qld.gov.au/view/html/inforce/current/sl-2016-0075</a:t>
            </a:r>
            <a:endParaRPr lang="en-US" altLang="en-US" sz="1600" u="sng" dirty="0">
              <a:latin typeface="Calibri" panose="020F0502020204030204" pitchFamily="34" charset="0"/>
              <a:ea typeface="ＭＳ Ｐゴシック" panose="020B0600070205080204" pitchFamily="34" charset="-128"/>
            </a:endParaRPr>
          </a:p>
          <a:p>
            <a:pPr marL="0" lvl="1" indent="0" eaLnBrk="1" hangingPunct="1">
              <a:spcBef>
                <a:spcPts val="600"/>
              </a:spcBef>
              <a:spcAft>
                <a:spcPts val="600"/>
              </a:spcAft>
              <a:buFontTx/>
              <a:buNone/>
            </a:pPr>
            <a:endParaRPr lang="en-AU" altLang="zh-CN" sz="1600" dirty="0">
              <a:cs typeface="Arial" panose="020B0604020202020204" pitchFamily="34" charset="0"/>
            </a:endParaRPr>
          </a:p>
          <a:p>
            <a:pPr>
              <a:buFontTx/>
              <a:buNone/>
            </a:pPr>
            <a:endParaRPr lang="en-AU" altLang="en-US" dirty="0"/>
          </a:p>
        </p:txBody>
      </p:sp>
      <p:sp>
        <p:nvSpPr>
          <p:cNvPr id="11"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6"/>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03353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1138"/>
            <a:ext cx="7847012" cy="4819454"/>
          </a:xfrm>
        </p:spPr>
        <p:txBody>
          <a:bodyPr/>
          <a:lstStyle/>
          <a:p>
            <a:pPr marL="0" indent="0">
              <a:spcBef>
                <a:spcPts val="600"/>
              </a:spcBef>
              <a:spcAft>
                <a:spcPts val="600"/>
              </a:spcAft>
              <a:buFontTx/>
              <a:buNone/>
              <a:defRPr/>
            </a:pPr>
            <a:r>
              <a:rPr lang="en-AU" altLang="en-US" sz="3000" dirty="0">
                <a:solidFill>
                  <a:srgbClr val="FF6600"/>
                </a:solidFill>
                <a:cs typeface="Arial" pitchFamily="34" charset="0"/>
              </a:rPr>
              <a:t>Movement of livestock</a:t>
            </a:r>
          </a:p>
          <a:p>
            <a:pPr marL="0" indent="0">
              <a:spcBef>
                <a:spcPts val="600"/>
              </a:spcBef>
              <a:spcAft>
                <a:spcPts val="600"/>
              </a:spcAft>
              <a:buFontTx/>
              <a:buNone/>
              <a:defRPr/>
            </a:pPr>
            <a:r>
              <a:rPr lang="en-AU" altLang="zh-CN" sz="1600" dirty="0">
                <a:cs typeface="Arial" pitchFamily="34" charset="0"/>
              </a:rPr>
              <a:t>Under the </a:t>
            </a:r>
            <a:r>
              <a:rPr lang="en-AU" altLang="zh-CN" sz="1600" i="1" dirty="0">
                <a:cs typeface="Arial" pitchFamily="34" charset="0"/>
              </a:rPr>
              <a:t>Biosecurity Act 2014 </a:t>
            </a:r>
            <a:r>
              <a:rPr lang="en-AU" altLang="zh-CN" sz="1600" dirty="0">
                <a:cs typeface="Arial" pitchFamily="34" charset="0"/>
              </a:rPr>
              <a:t>and Biosecurity Regulation 2016, schools must comply with obligations relating to movement records, branding and earmarking, the National Livestock Identification System (NLIS), Registrable Biosecurity Entity (RBE), and Property Identification Codes (PIC). </a:t>
            </a:r>
          </a:p>
          <a:p>
            <a:pPr>
              <a:spcBef>
                <a:spcPts val="1200"/>
              </a:spcBef>
              <a:spcAft>
                <a:spcPts val="600"/>
              </a:spcAft>
              <a:defRPr/>
            </a:pPr>
            <a:r>
              <a:rPr lang="en-AU" altLang="en-US" sz="1600" dirty="0"/>
              <a:t>A </a:t>
            </a:r>
            <a:r>
              <a:rPr lang="en-AU" altLang="en-US" sz="1600" b="1" dirty="0"/>
              <a:t>movement record</a:t>
            </a:r>
            <a:r>
              <a:rPr lang="en-AU" altLang="en-US" sz="1600" dirty="0"/>
              <a:t> must be created when animals are moved between properties in Queensland. </a:t>
            </a:r>
          </a:p>
          <a:p>
            <a:pPr>
              <a:spcBef>
                <a:spcPts val="1200"/>
              </a:spcBef>
              <a:spcAft>
                <a:spcPts val="600"/>
              </a:spcAft>
              <a:defRPr/>
            </a:pPr>
            <a:r>
              <a:rPr lang="en-AU" altLang="en-US" sz="1600" dirty="0"/>
              <a:t>The </a:t>
            </a:r>
            <a:r>
              <a:rPr lang="en-AU" altLang="en-US" sz="1600" b="1" dirty="0"/>
              <a:t>NLIS </a:t>
            </a:r>
            <a:r>
              <a:rPr lang="en-AU" altLang="en-US" sz="1600" dirty="0"/>
              <a:t>ensures lifetime movements of cattle, sheep, pigs and goats can be identified and recorded within Australia. </a:t>
            </a:r>
          </a:p>
          <a:p>
            <a:pPr>
              <a:spcBef>
                <a:spcPts val="1200"/>
              </a:spcBef>
              <a:spcAft>
                <a:spcPts val="600"/>
              </a:spcAft>
              <a:defRPr/>
            </a:pPr>
            <a:r>
              <a:rPr lang="en-AU" altLang="en-US" sz="1600" dirty="0"/>
              <a:t>Under the Act, anyone who keeps more than a certain number of 'designated animals' is a </a:t>
            </a:r>
            <a:r>
              <a:rPr lang="en-AU" altLang="en-US" sz="1600" b="1" dirty="0"/>
              <a:t>RBE </a:t>
            </a:r>
            <a:r>
              <a:rPr lang="en-AU" altLang="en-US" sz="1600" dirty="0"/>
              <a:t>and must register with Biosecurity Queensland.</a:t>
            </a:r>
          </a:p>
          <a:p>
            <a:pPr>
              <a:spcBef>
                <a:spcPts val="1200"/>
              </a:spcBef>
              <a:spcAft>
                <a:spcPts val="600"/>
              </a:spcAft>
              <a:defRPr/>
            </a:pPr>
            <a:r>
              <a:rPr lang="en-AU" altLang="en-US" sz="1600" dirty="0"/>
              <a:t>The </a:t>
            </a:r>
            <a:r>
              <a:rPr lang="en-AU" altLang="en-US" sz="1600" b="1" dirty="0"/>
              <a:t>PIC</a:t>
            </a:r>
            <a:r>
              <a:rPr lang="en-AU" altLang="en-US" sz="1600" dirty="0"/>
              <a:t> system operates nationally to allow animals to be traced throughout Australia if an animal disease outbreak or contamination incident occurs.</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5385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0" y="395339"/>
            <a:ext cx="5819187"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84313"/>
            <a:ext cx="8137525" cy="3602037"/>
          </a:xfrm>
        </p:spPr>
        <p:txBody>
          <a:bodyPr/>
          <a:lstStyle/>
          <a:p>
            <a:pPr marL="0" indent="0" eaLnBrk="1" hangingPunct="1">
              <a:spcBef>
                <a:spcPts val="600"/>
              </a:spcBef>
              <a:spcAft>
                <a:spcPts val="600"/>
              </a:spcAft>
              <a:buFontTx/>
              <a:buNone/>
            </a:pPr>
            <a:r>
              <a:rPr lang="en-AU" altLang="zh-CN" sz="3000" dirty="0">
                <a:solidFill>
                  <a:srgbClr val="FF6600"/>
                </a:solidFill>
                <a:cs typeface="Arial" panose="020B0604020202020204" pitchFamily="34" charset="0"/>
              </a:rPr>
              <a:t>Cattle tick movement regulations</a:t>
            </a:r>
          </a:p>
          <a:p>
            <a:pPr marL="0" indent="0" eaLnBrk="1" hangingPunct="1">
              <a:spcBef>
                <a:spcPts val="600"/>
              </a:spcBef>
              <a:spcAft>
                <a:spcPts val="600"/>
              </a:spcAft>
              <a:buFontTx/>
              <a:buNone/>
            </a:pPr>
            <a:r>
              <a:rPr lang="en-AU" altLang="zh-CN" sz="1600" dirty="0">
                <a:cs typeface="Arial" panose="020B0604020202020204" pitchFamily="34" charset="0"/>
              </a:rPr>
              <a:t>Queensland is divided into two cattle tick zones: infested and free. The purpose of the zones is to prevent the spread of cattle ticks. </a:t>
            </a:r>
          </a:p>
          <a:p>
            <a:pPr marL="0" indent="0" eaLnBrk="1" hangingPunct="1">
              <a:spcBef>
                <a:spcPts val="600"/>
              </a:spcBef>
              <a:spcAft>
                <a:spcPts val="600"/>
              </a:spcAft>
              <a:buFontTx/>
              <a:buNone/>
            </a:pPr>
            <a:r>
              <a:rPr lang="en-AU" altLang="zh-CN" sz="1600" dirty="0">
                <a:cs typeface="Arial" panose="020B0604020202020204" pitchFamily="34" charset="0"/>
              </a:rPr>
              <a:t>Movement requirements for livestock moving between zones are provided in the Biosecurity Regulation 2016 and the </a:t>
            </a:r>
            <a:r>
              <a:rPr lang="en-AU" altLang="zh-CN" sz="1600" i="1" dirty="0">
                <a:cs typeface="Arial" panose="020B0604020202020204" pitchFamily="34" charset="0"/>
              </a:rPr>
              <a:t>Queensland Biosecurity Manual</a:t>
            </a:r>
            <a:endParaRPr lang="en-AU" altLang="zh-CN" sz="1600" dirty="0">
              <a:cs typeface="Arial" panose="020B0604020202020204" pitchFamily="34" charset="0"/>
            </a:endParaRPr>
          </a:p>
          <a:p>
            <a:pPr marL="457200" lvl="1" indent="0">
              <a:spcBef>
                <a:spcPts val="600"/>
              </a:spcBef>
              <a:spcAft>
                <a:spcPts val="600"/>
              </a:spcAft>
              <a:buNone/>
            </a:pPr>
            <a:r>
              <a:rPr lang="en-AU" altLang="en-US" sz="1200" dirty="0">
                <a:hlinkClick r:id="rId3"/>
              </a:rPr>
              <a:t>https://www.legislation.qld.gov.au/view/html/inforce/current/sl-2016-0075</a:t>
            </a:r>
            <a:endParaRPr lang="en-AU" altLang="en-US" sz="1200" dirty="0"/>
          </a:p>
          <a:p>
            <a:pPr marL="457200" lvl="1" indent="0">
              <a:spcBef>
                <a:spcPts val="600"/>
              </a:spcBef>
              <a:spcAft>
                <a:spcPts val="600"/>
              </a:spcAft>
              <a:buNone/>
            </a:pPr>
            <a:r>
              <a:rPr lang="en-AU" altLang="en-US" sz="1200" dirty="0">
                <a:hlinkClick r:id="rId4"/>
              </a:rPr>
              <a:t>https://www.daf.qld.gov.au/__data/assets/pdf_file/0004/379138/qld-biosecurity-manual.pdf</a:t>
            </a:r>
            <a:endParaRPr lang="en-AU" altLang="zh-CN" sz="1200" dirty="0">
              <a:cs typeface="Arial" panose="020B0604020202020204" pitchFamily="34" charset="0"/>
            </a:endParaRPr>
          </a:p>
          <a:p>
            <a:pPr marL="0" indent="0" eaLnBrk="1" hangingPunct="1">
              <a:spcBef>
                <a:spcPts val="600"/>
              </a:spcBef>
              <a:spcAft>
                <a:spcPts val="600"/>
              </a:spcAft>
              <a:buFontTx/>
              <a:buNone/>
            </a:pPr>
            <a:r>
              <a:rPr lang="en-AU" altLang="zh-CN" sz="1600" dirty="0">
                <a:cs typeface="Arial" panose="020B0604020202020204" pitchFamily="34" charset="0"/>
              </a:rPr>
              <a:t>A map of the zones can be found at:</a:t>
            </a:r>
          </a:p>
          <a:p>
            <a:pPr marL="0" indent="0" eaLnBrk="1" hangingPunct="1">
              <a:spcBef>
                <a:spcPts val="600"/>
              </a:spcBef>
              <a:spcAft>
                <a:spcPts val="600"/>
              </a:spcAft>
              <a:buFontTx/>
              <a:buNone/>
            </a:pPr>
            <a:r>
              <a:rPr lang="en-AU" altLang="zh-CN" sz="1600" dirty="0">
                <a:cs typeface="Arial" panose="020B0604020202020204" pitchFamily="34" charset="0"/>
                <a:hlinkClick r:id="rId5"/>
              </a:rPr>
              <a:t>https://www.arcgis.com/home/webmap/viewer.html?webmap=dc39d0aad4a64c30acc438f8c5dcd4e9&amp;extent=133.3416,-29.6449,161.7303,-10.9572</a:t>
            </a:r>
            <a:endParaRPr lang="en-AU" altLang="zh-CN" sz="1600" u="sng" dirty="0">
              <a:solidFill>
                <a:srgbClr val="3333CC"/>
              </a:solidFill>
              <a:latin typeface="Calibri" panose="020F0502020204030204" pitchFamily="34" charset="0"/>
              <a:hlinkClick r:id="rId6"/>
            </a:endParaRP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48492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8064500" cy="4897437"/>
          </a:xfrm>
        </p:spPr>
        <p:txBody>
          <a:bodyPr>
            <a:normAutofit/>
          </a:bodyPr>
          <a:lstStyle/>
          <a:p>
            <a:pPr marL="0" indent="0" eaLnBrk="1" hangingPunct="1">
              <a:spcBef>
                <a:spcPts val="600"/>
              </a:spcBef>
              <a:spcAft>
                <a:spcPts val="600"/>
              </a:spcAft>
              <a:buFontTx/>
              <a:buNone/>
            </a:pPr>
            <a:r>
              <a:rPr lang="en-AU" altLang="zh-CN" sz="3000" dirty="0">
                <a:solidFill>
                  <a:srgbClr val="FF6600"/>
                </a:solidFill>
                <a:cs typeface="Arial" panose="020B0604020202020204" pitchFamily="34" charset="0"/>
              </a:rPr>
              <a:t>Animal ethics</a:t>
            </a:r>
          </a:p>
          <a:p>
            <a:pPr marL="0" indent="0" eaLnBrk="1" hangingPunct="1">
              <a:spcBef>
                <a:spcPts val="600"/>
              </a:spcBef>
              <a:spcAft>
                <a:spcPts val="600"/>
              </a:spcAft>
              <a:buFontTx/>
              <a:buNone/>
            </a:pPr>
            <a:r>
              <a:rPr lang="en-AU" altLang="zh-CN" sz="1600" dirty="0">
                <a:cs typeface="Arial" panose="020B0604020202020204" pitchFamily="34" charset="0"/>
              </a:rPr>
              <a:t>Many school activities involving animals require approval from the Queensland Schools Animal Ethics Committee. </a:t>
            </a:r>
          </a:p>
          <a:p>
            <a:pPr marL="0" indent="0" eaLnBrk="1" hangingPunct="1">
              <a:spcBef>
                <a:spcPts val="600"/>
              </a:spcBef>
              <a:spcAft>
                <a:spcPts val="600"/>
              </a:spcAft>
              <a:buFontTx/>
              <a:buNone/>
            </a:pPr>
            <a:r>
              <a:rPr lang="en-AU" altLang="zh-CN" sz="1600" b="1" dirty="0">
                <a:cs typeface="Arial" panose="020B0604020202020204" pitchFamily="34" charset="0"/>
              </a:rPr>
              <a:t>Standard operating procedures </a:t>
            </a:r>
            <a:r>
              <a:rPr lang="en-AU" altLang="en-US" sz="1600" dirty="0">
                <a:cs typeface="Arial" panose="020B0604020202020204" pitchFamily="34" charset="0"/>
              </a:rPr>
              <a:t>give school staff and students information specific to animal species on a range of animal husbandry and animal care topics</a:t>
            </a:r>
            <a:r>
              <a:rPr lang="en-AU" altLang="zh-CN" sz="1600" dirty="0">
                <a:cs typeface="Arial" panose="020B0604020202020204" pitchFamily="34" charset="0"/>
              </a:rPr>
              <a:t>. </a:t>
            </a:r>
            <a:endParaRPr lang="en-AU" altLang="zh-CN" sz="1600" dirty="0">
              <a:solidFill>
                <a:srgbClr val="3333CC"/>
              </a:solidFill>
              <a:cs typeface="Arial" panose="020B0604020202020204" pitchFamily="34" charset="0"/>
            </a:endParaRPr>
          </a:p>
          <a:p>
            <a:pPr marL="0" indent="0">
              <a:spcBef>
                <a:spcPts val="600"/>
              </a:spcBef>
              <a:spcAft>
                <a:spcPts val="600"/>
              </a:spcAft>
              <a:buNone/>
            </a:pPr>
            <a:r>
              <a:rPr lang="en-AU" sz="1600" dirty="0"/>
              <a:t>Schools have legal obligations under the </a:t>
            </a:r>
            <a:r>
              <a:rPr lang="en-AU" sz="1600" i="1" dirty="0"/>
              <a:t>Animal Care and Protection Act 2001 </a:t>
            </a:r>
            <a:r>
              <a:rPr lang="en-AU" sz="1600" dirty="0"/>
              <a:t>(Qld), the Animal Care and Protection Regulation 2012 (Qld), and the Australian code for the care and use of animals for scientific purposes, 8th edition 2013 (updated 2021).</a:t>
            </a:r>
            <a:endParaRPr lang="en-AU" altLang="zh-CN" sz="1600" dirty="0">
              <a:solidFill>
                <a:srgbClr val="3333CC"/>
              </a:solidFill>
              <a:cs typeface="Arial" panose="020B0604020202020204" pitchFamily="34" charset="0"/>
              <a:hlinkClick r:id="rId3"/>
            </a:endParaRPr>
          </a:p>
          <a:p>
            <a:pPr marL="0" indent="0">
              <a:spcBef>
                <a:spcPts val="600"/>
              </a:spcBef>
              <a:spcAft>
                <a:spcPts val="600"/>
              </a:spcAft>
              <a:buNone/>
            </a:pPr>
            <a:r>
              <a:rPr lang="en-AU" sz="1600" dirty="0"/>
              <a:t>For detailed guidance refer to:</a:t>
            </a:r>
          </a:p>
          <a:p>
            <a:pPr>
              <a:spcBef>
                <a:spcPts val="600"/>
              </a:spcBef>
              <a:spcAft>
                <a:spcPts val="600"/>
              </a:spcAft>
            </a:pPr>
            <a:r>
              <a:rPr lang="en-AU" sz="1400" dirty="0">
                <a:hlinkClick r:id="rId3"/>
              </a:rPr>
              <a:t>h</a:t>
            </a:r>
            <a:r>
              <a:rPr lang="en-AU" altLang="zh-CN" sz="1400" dirty="0">
                <a:solidFill>
                  <a:srgbClr val="3333CC"/>
                </a:solidFill>
                <a:cs typeface="Arial" panose="020B0604020202020204" pitchFamily="34" charset="0"/>
                <a:hlinkClick r:id="rId3"/>
              </a:rPr>
              <a:t>ttps://ppr.qed.qld.gov.au/pp/animals-in-queensland-state-schools-procedure</a:t>
            </a:r>
            <a:endParaRPr lang="en-AU" altLang="zh-CN" sz="1400" dirty="0">
              <a:solidFill>
                <a:srgbClr val="3333CC"/>
              </a:solidFill>
              <a:cs typeface="Arial" panose="020B0604020202020204" pitchFamily="34" charset="0"/>
            </a:endParaRPr>
          </a:p>
          <a:p>
            <a:pPr>
              <a:spcBef>
                <a:spcPts val="600"/>
              </a:spcBef>
              <a:spcAft>
                <a:spcPts val="600"/>
              </a:spcAft>
            </a:pPr>
            <a:r>
              <a:rPr lang="en-AU" sz="1400" dirty="0">
                <a:hlinkClick r:id="rId4"/>
              </a:rPr>
              <a:t>h</a:t>
            </a:r>
            <a:r>
              <a:rPr lang="en-AU" altLang="en-US" sz="1400" dirty="0">
                <a:hlinkClick r:id="rId4"/>
              </a:rPr>
              <a:t>ttps://education.qld.gov.au/curriculum/stages-of-schooling/animals-in-education</a:t>
            </a:r>
            <a:endParaRPr lang="en-AU" altLang="en-US" sz="1400" dirty="0"/>
          </a:p>
          <a:p>
            <a:pPr>
              <a:spcBef>
                <a:spcPts val="600"/>
              </a:spcBef>
              <a:spcAft>
                <a:spcPts val="600"/>
              </a:spcAft>
            </a:pPr>
            <a:r>
              <a:rPr lang="en-AU" altLang="en-US" sz="1400" dirty="0">
                <a:hlinkClick r:id="rId5"/>
              </a:rPr>
              <a:t>https://www.legislation.qld.gov.au/view/html/inforce/current/act-2001-064</a:t>
            </a:r>
            <a:endParaRPr lang="en-AU" altLang="en-US" sz="1400" dirty="0">
              <a:hlinkClick r:id="rId6"/>
            </a:endParaRPr>
          </a:p>
          <a:p>
            <a:pPr>
              <a:spcBef>
                <a:spcPts val="600"/>
              </a:spcBef>
              <a:spcAft>
                <a:spcPts val="600"/>
              </a:spcAft>
            </a:pPr>
            <a:r>
              <a:rPr lang="en-AU" altLang="en-US" sz="1400" dirty="0">
                <a:hlinkClick r:id="rId7"/>
              </a:rPr>
              <a:t>https://www.legislation.qld.gov.au/view/html/inforce/current/sl-2012-0141</a:t>
            </a:r>
            <a:endParaRPr lang="en-AU" altLang="en-US" sz="1400" dirty="0">
              <a:hlinkClick r:id="rId6"/>
            </a:endParaRPr>
          </a:p>
          <a:p>
            <a:pPr>
              <a:spcBef>
                <a:spcPts val="600"/>
              </a:spcBef>
              <a:spcAft>
                <a:spcPts val="600"/>
              </a:spcAft>
            </a:pPr>
            <a:r>
              <a:rPr lang="en-AU" altLang="en-US" sz="1400" dirty="0">
                <a:hlinkClick r:id="rId6"/>
              </a:rPr>
              <a:t>https://www.nhmrc.gov.au/about-us/publications/australian-code-care-and-use-animals-scientific-purposes</a:t>
            </a:r>
            <a:r>
              <a:rPr lang="en-AU" altLang="en-US" sz="1400" dirty="0"/>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8"/>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60665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a:p>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611188" y="1412875"/>
            <a:ext cx="7921625" cy="4968875"/>
          </a:xfrm>
        </p:spPr>
        <p:txBody>
          <a:bodyPr/>
          <a:lstStyle/>
          <a:p>
            <a:pPr marL="0" indent="0" eaLnBrk="1" hangingPunct="1">
              <a:spcBef>
                <a:spcPts val="600"/>
              </a:spcBef>
              <a:spcAft>
                <a:spcPts val="600"/>
              </a:spcAft>
              <a:buFontTx/>
              <a:buNone/>
              <a:defRPr/>
            </a:pPr>
            <a:r>
              <a:rPr lang="en-AU" altLang="zh-CN" sz="3000" dirty="0">
                <a:solidFill>
                  <a:srgbClr val="FF6600"/>
                </a:solidFill>
                <a:cs typeface="Arial" pitchFamily="34" charset="0"/>
              </a:rPr>
              <a:t>Livestock records </a:t>
            </a:r>
            <a:endParaRPr lang="en-AU" altLang="zh-CN" sz="3000" dirty="0">
              <a:solidFill>
                <a:srgbClr val="3333CC"/>
              </a:solidFill>
              <a:cs typeface="Arial" pitchFamily="34" charset="0"/>
            </a:endParaRPr>
          </a:p>
          <a:p>
            <a:pPr marL="0" indent="0" eaLnBrk="1" hangingPunct="1">
              <a:spcBef>
                <a:spcPts val="600"/>
              </a:spcBef>
              <a:spcAft>
                <a:spcPts val="600"/>
              </a:spcAft>
              <a:buFontTx/>
              <a:buNone/>
              <a:defRPr/>
            </a:pPr>
            <a:r>
              <a:rPr lang="en-AU" altLang="zh-CN" sz="1600" dirty="0">
                <a:cs typeface="Arial" pitchFamily="34" charset="0"/>
              </a:rPr>
              <a:t>All schools are required to keep current and accurate records of livestock, including:</a:t>
            </a:r>
            <a:endParaRPr lang="en-AU" altLang="en-US" sz="1600" dirty="0">
              <a:cs typeface="Arial" pitchFamily="34" charset="0"/>
            </a:endParaRPr>
          </a:p>
          <a:p>
            <a:pPr eaLnBrk="1" hangingPunct="1">
              <a:spcBef>
                <a:spcPts val="600"/>
              </a:spcBef>
              <a:spcAft>
                <a:spcPts val="600"/>
              </a:spcAft>
              <a:defRPr/>
            </a:pPr>
            <a:r>
              <a:rPr lang="en-AU" altLang="en-US" sz="1600" dirty="0">
                <a:cs typeface="Arial" pitchFamily="34" charset="0"/>
              </a:rPr>
              <a:t>identifying marks and brands</a:t>
            </a:r>
          </a:p>
          <a:p>
            <a:pPr eaLnBrk="1" hangingPunct="1">
              <a:spcBef>
                <a:spcPts val="600"/>
              </a:spcBef>
              <a:spcAft>
                <a:spcPts val="600"/>
              </a:spcAft>
              <a:defRPr/>
            </a:pPr>
            <a:r>
              <a:rPr lang="en-AU" altLang="en-US" sz="1600" dirty="0">
                <a:cs typeface="Arial" pitchFamily="34" charset="0"/>
              </a:rPr>
              <a:t>ownership details</a:t>
            </a:r>
          </a:p>
          <a:p>
            <a:pPr eaLnBrk="1" hangingPunct="1">
              <a:spcBef>
                <a:spcPts val="600"/>
              </a:spcBef>
              <a:spcAft>
                <a:spcPts val="600"/>
              </a:spcAft>
              <a:defRPr/>
            </a:pPr>
            <a:r>
              <a:rPr lang="en-AU" altLang="en-US" sz="1600" dirty="0">
                <a:cs typeface="Arial" pitchFamily="34" charset="0"/>
              </a:rPr>
              <a:t>NLIS ID number of each animal</a:t>
            </a:r>
          </a:p>
          <a:p>
            <a:pPr eaLnBrk="1" hangingPunct="1">
              <a:spcBef>
                <a:spcPts val="600"/>
              </a:spcBef>
              <a:spcAft>
                <a:spcPts val="600"/>
              </a:spcAft>
              <a:defRPr/>
            </a:pPr>
            <a:r>
              <a:rPr lang="en-AU" altLang="en-US" sz="1600" dirty="0">
                <a:cs typeface="Arial" pitchFamily="34" charset="0"/>
              </a:rPr>
              <a:t>'from' PIC or place of departure and 'to' PIC or place of destination</a:t>
            </a:r>
          </a:p>
          <a:p>
            <a:pPr eaLnBrk="1" hangingPunct="1">
              <a:spcBef>
                <a:spcPts val="600"/>
              </a:spcBef>
              <a:spcAft>
                <a:spcPts val="600"/>
              </a:spcAft>
              <a:defRPr/>
            </a:pPr>
            <a:r>
              <a:rPr lang="en-AU" altLang="en-US" sz="1600" dirty="0">
                <a:cs typeface="Arial" pitchFamily="34" charset="0"/>
              </a:rPr>
              <a:t>serial number of the movement record or combined National Vendor Declaration (NVD)/waybill</a:t>
            </a:r>
          </a:p>
          <a:p>
            <a:pPr eaLnBrk="1" hangingPunct="1">
              <a:spcBef>
                <a:spcPts val="600"/>
              </a:spcBef>
              <a:spcAft>
                <a:spcPts val="600"/>
              </a:spcAft>
              <a:defRPr/>
            </a:pPr>
            <a:r>
              <a:rPr lang="en-AU" altLang="en-US" sz="1600" dirty="0">
                <a:cs typeface="Arial" pitchFamily="34" charset="0"/>
              </a:rPr>
              <a:t>date of movement</a:t>
            </a:r>
          </a:p>
          <a:p>
            <a:pPr eaLnBrk="1" hangingPunct="1">
              <a:spcBef>
                <a:spcPts val="600"/>
              </a:spcBef>
              <a:spcAft>
                <a:spcPts val="600"/>
              </a:spcAft>
              <a:defRPr/>
            </a:pPr>
            <a:r>
              <a:rPr lang="en-AU" altLang="en-US" sz="1600" dirty="0">
                <a:cs typeface="Arial" pitchFamily="34" charset="0"/>
              </a:rPr>
              <a:t>method of movement</a:t>
            </a:r>
          </a:p>
          <a:p>
            <a:pPr eaLnBrk="1" hangingPunct="1">
              <a:spcBef>
                <a:spcPts val="600"/>
              </a:spcBef>
              <a:spcAft>
                <a:spcPts val="600"/>
              </a:spcAft>
              <a:defRPr/>
            </a:pPr>
            <a:r>
              <a:rPr lang="en-AU" altLang="en-US" sz="1600" dirty="0">
                <a:cs typeface="Arial" pitchFamily="34" charset="0"/>
              </a:rPr>
              <a:t>why the animal is being kept at the property.</a:t>
            </a:r>
            <a:endParaRPr lang="en-AU" altLang="zh-CN" sz="1600" u="sng" dirty="0">
              <a:solidFill>
                <a:srgbClr val="3333CC"/>
              </a:solidFill>
              <a:cs typeface="Arial" pitchFamily="34" charset="0"/>
            </a:endParaRPr>
          </a:p>
          <a:p>
            <a:pPr marL="0" indent="0" eaLnBrk="1" hangingPunct="1">
              <a:spcBef>
                <a:spcPts val="600"/>
              </a:spcBef>
              <a:spcAft>
                <a:spcPts val="600"/>
              </a:spcAft>
              <a:buFontTx/>
              <a:buNone/>
              <a:defRPr/>
            </a:pPr>
            <a:r>
              <a:rPr lang="en-AU" altLang="zh-CN" sz="1600" dirty="0">
                <a:cs typeface="Arial" pitchFamily="34" charset="0"/>
              </a:rPr>
              <a:t>These records are to be easily accessible for audit purposes.</a:t>
            </a:r>
          </a:p>
          <a:p>
            <a:pPr marL="0" indent="0">
              <a:buFontTx/>
              <a:buNone/>
              <a:defRPr/>
            </a:pPr>
            <a:endParaRPr lang="en-AU" altLang="en-US"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21021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09600" y="1484313"/>
            <a:ext cx="7848600" cy="4968875"/>
          </a:xfrm>
        </p:spPr>
        <p:txBody>
          <a:bodyPr/>
          <a:lstStyle/>
          <a:p>
            <a:pPr marL="0" indent="0" eaLnBrk="1" hangingPunct="1">
              <a:spcBef>
                <a:spcPts val="600"/>
              </a:spcBef>
              <a:spcAft>
                <a:spcPts val="600"/>
              </a:spcAft>
              <a:buFontTx/>
              <a:buNone/>
            </a:pPr>
            <a:r>
              <a:rPr lang="en-AU" altLang="zh-CN" sz="2600" dirty="0">
                <a:solidFill>
                  <a:srgbClr val="FF6600"/>
                </a:solidFill>
                <a:cs typeface="Arial" panose="020B0604020202020204" pitchFamily="34" charset="0"/>
              </a:rPr>
              <a:t>Agistment agreement</a:t>
            </a:r>
          </a:p>
          <a:p>
            <a:pPr marL="0" indent="0" eaLnBrk="1" hangingPunct="1">
              <a:spcBef>
                <a:spcPts val="600"/>
              </a:spcBef>
              <a:spcAft>
                <a:spcPts val="600"/>
              </a:spcAft>
              <a:buFontTx/>
              <a:buNone/>
            </a:pPr>
            <a:r>
              <a:rPr lang="en-AU" altLang="zh-CN" sz="1600" dirty="0">
                <a:cs typeface="Arial" panose="020B0604020202020204" pitchFamily="34" charset="0"/>
              </a:rPr>
              <a:t>The template agistment agreement can be found at:</a:t>
            </a:r>
            <a:endParaRPr lang="en-AU" altLang="zh-CN" sz="1600" dirty="0">
              <a:solidFill>
                <a:srgbClr val="00B050"/>
              </a:solidFill>
              <a:cs typeface="Arial" panose="020B0604020202020204" pitchFamily="34" charset="0"/>
            </a:endParaRPr>
          </a:p>
          <a:p>
            <a:pPr marL="0" indent="0">
              <a:spcBef>
                <a:spcPts val="600"/>
              </a:spcBef>
              <a:spcAft>
                <a:spcPts val="600"/>
              </a:spcAft>
              <a:buNone/>
            </a:pPr>
            <a:r>
              <a:rPr lang="en-AU" altLang="zh-CN" sz="1600" dirty="0">
                <a:solidFill>
                  <a:srgbClr val="00B050"/>
                </a:solidFill>
                <a:cs typeface="Arial" panose="020B0604020202020204" pitchFamily="34" charset="0"/>
                <a:hlinkClick r:id="rId3"/>
              </a:rPr>
              <a:t>https://ppr.qed.qld.gov.au/attachment/livestock-agistment-agreement-template.docx</a:t>
            </a:r>
            <a:r>
              <a:rPr lang="en-AU" altLang="zh-CN" sz="1600" dirty="0">
                <a:solidFill>
                  <a:srgbClr val="00B050"/>
                </a:solidFill>
                <a:cs typeface="Arial" panose="020B0604020202020204" pitchFamily="34" charset="0"/>
              </a:rPr>
              <a:t> </a:t>
            </a:r>
          </a:p>
          <a:p>
            <a:pPr marL="0" indent="0" eaLnBrk="1" hangingPunct="1">
              <a:spcBef>
                <a:spcPts val="600"/>
              </a:spcBef>
              <a:spcAft>
                <a:spcPts val="600"/>
              </a:spcAft>
              <a:buFontTx/>
              <a:buNone/>
            </a:pPr>
            <a:r>
              <a:rPr lang="en-AU" altLang="zh-CN" sz="1600" dirty="0">
                <a:cs typeface="Arial" panose="020B0604020202020204" pitchFamily="34" charset="0"/>
              </a:rPr>
              <a:t>Elements to be addressed include:</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obligations of both parties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costs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security and access</a:t>
            </a:r>
          </a:p>
          <a:p>
            <a:pPr marL="360363" lvl="1" indent="-360363" eaLnBrk="1" hangingPunct="1">
              <a:spcBef>
                <a:spcPts val="600"/>
              </a:spcBef>
              <a:spcAft>
                <a:spcPts val="600"/>
              </a:spcAft>
              <a:buFont typeface="Arial" panose="020B0604020202020204" pitchFamily="34" charset="0"/>
              <a:buChar char="•"/>
            </a:pPr>
            <a:r>
              <a:rPr lang="en-AU" altLang="zh-CN" sz="1600" dirty="0">
                <a:cs typeface="Arial" panose="020B0604020202020204" pitchFamily="34" charset="0"/>
              </a:rPr>
              <a:t>liability and indemnity.</a:t>
            </a:r>
          </a:p>
          <a:p>
            <a:pPr marL="0" indent="0" eaLnBrk="1" hangingPunct="1">
              <a:spcBef>
                <a:spcPts val="600"/>
              </a:spcBef>
              <a:spcAft>
                <a:spcPts val="600"/>
              </a:spcAft>
              <a:buFontTx/>
              <a:buNone/>
            </a:pPr>
            <a:r>
              <a:rPr lang="en-AU" altLang="zh-CN" sz="1600" dirty="0">
                <a:cs typeface="Arial" panose="020B0604020202020204" pitchFamily="34" charset="0"/>
              </a:rPr>
              <a:t>If further information regarding the agreement is required, please contact the department’s Legal Services (E: </a:t>
            </a:r>
            <a:r>
              <a:rPr lang="en-AU" altLang="zh-CN" sz="1600" dirty="0">
                <a:cs typeface="Arial" panose="020B0604020202020204" pitchFamily="34" charset="0"/>
                <a:hlinkClick r:id="rId4"/>
              </a:rPr>
              <a:t>advicerequest.LEGAL@qed.qld.gov.au</a:t>
            </a:r>
            <a:r>
              <a:rPr lang="en-AU" altLang="zh-CN" sz="1600" dirty="0">
                <a:cs typeface="Arial" panose="020B0604020202020204" pitchFamily="34" charset="0"/>
              </a:rPr>
              <a:t>).</a:t>
            </a:r>
          </a:p>
          <a:p>
            <a:pPr marL="0" indent="0" eaLnBrk="1" hangingPunct="1">
              <a:buFontTx/>
              <a:buNone/>
            </a:pPr>
            <a:endParaRPr lang="en-AU" altLang="zh-CN" sz="1800" dirty="0">
              <a:cs typeface="Arial" panose="020B0604020202020204" pitchFamily="34" charset="0"/>
              <a:hlinkClick r:id="rId5"/>
            </a:endParaRPr>
          </a:p>
          <a:p>
            <a:pPr marL="0" indent="0"/>
            <a:endParaRPr lang="en-AU" altLang="en-US"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6"/>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27438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059113" y="1488387"/>
            <a:ext cx="5689600" cy="4811712"/>
          </a:xfrm>
        </p:spPr>
        <p:txBody>
          <a:bodyPr>
            <a:normAutofit lnSpcReduction="10000"/>
          </a:bodyPr>
          <a:lstStyle/>
          <a:p>
            <a:pPr marL="0" indent="0" eaLnBrk="1" hangingPunct="1">
              <a:spcBef>
                <a:spcPts val="1200"/>
              </a:spcBef>
              <a:buFontTx/>
              <a:buNone/>
            </a:pPr>
            <a:r>
              <a:rPr lang="en-AU" altLang="en-US" sz="2800" dirty="0">
                <a:solidFill>
                  <a:srgbClr val="FF6600"/>
                </a:solidFill>
                <a:cs typeface="Arial" panose="020B0604020202020204" pitchFamily="34" charset="0"/>
              </a:rPr>
              <a:t>Contents</a:t>
            </a:r>
          </a:p>
          <a:p>
            <a:pPr marL="0" indent="0" eaLnBrk="1" hangingPunct="1">
              <a:spcBef>
                <a:spcPts val="1200"/>
              </a:spcBef>
              <a:buFontTx/>
              <a:buNone/>
            </a:pPr>
            <a:r>
              <a:rPr lang="en-AU" altLang="en-US" sz="1200" dirty="0">
                <a:solidFill>
                  <a:srgbClr val="FF6600"/>
                </a:solidFill>
                <a:cs typeface="Arial" panose="020B0604020202020204" pitchFamily="34" charset="0"/>
              </a:rPr>
              <a:t>This package is to complement other employee induction programs</a:t>
            </a:r>
          </a:p>
          <a:p>
            <a:pPr marL="0" indent="0" eaLnBrk="1" hangingPunct="1">
              <a:spcBef>
                <a:spcPts val="1200"/>
              </a:spcBef>
              <a:buFontTx/>
              <a:buAutoNum type="arabicPeriod"/>
            </a:pPr>
            <a:r>
              <a:rPr lang="en-AU" altLang="en-US" sz="1800" b="1" dirty="0">
                <a:cs typeface="Arial" panose="020B0604020202020204" pitchFamily="34" charset="0"/>
              </a:rPr>
              <a:t>   Introduction </a:t>
            </a:r>
            <a:r>
              <a:rPr lang="en-AU" altLang="en-US" sz="1500" dirty="0">
                <a:cs typeface="Arial" panose="020B0604020202020204" pitchFamily="34" charset="0"/>
              </a:rPr>
              <a:t>(slide 4)</a:t>
            </a:r>
          </a:p>
          <a:p>
            <a:pPr marL="0" indent="0" eaLnBrk="1" hangingPunct="1">
              <a:spcBef>
                <a:spcPts val="1200"/>
              </a:spcBef>
              <a:buFontTx/>
              <a:buAutoNum type="arabicPeriod"/>
            </a:pPr>
            <a:r>
              <a:rPr lang="en-AU" altLang="en-US" sz="1800" b="1" dirty="0">
                <a:cs typeface="Arial" panose="020B0604020202020204" pitchFamily="34" charset="0"/>
              </a:rPr>
              <a:t>   Governance and accountability</a:t>
            </a:r>
          </a:p>
          <a:p>
            <a:pPr lvl="1" indent="-342900" eaLnBrk="1" hangingPunct="1">
              <a:spcBef>
                <a:spcPts val="1200"/>
              </a:spcBef>
              <a:buFontTx/>
              <a:buAutoNum type="alphaLcParenR"/>
            </a:pPr>
            <a:r>
              <a:rPr lang="en-AU" altLang="en-US" sz="1500" dirty="0">
                <a:cs typeface="Arial" panose="020B0604020202020204" pitchFamily="34" charset="0"/>
              </a:rPr>
              <a:t>Asset management (slide 5)</a:t>
            </a:r>
          </a:p>
          <a:p>
            <a:pPr lvl="1" indent="-342900" eaLnBrk="1" hangingPunct="1">
              <a:spcBef>
                <a:spcPts val="1200"/>
              </a:spcBef>
              <a:buFontTx/>
              <a:buAutoNum type="alphaLcParenR"/>
            </a:pPr>
            <a:r>
              <a:rPr lang="en-AU" altLang="en-US" sz="1500" dirty="0">
                <a:cs typeface="Arial" panose="020B0604020202020204" pitchFamily="34" charset="0"/>
              </a:rPr>
              <a:t>Revenue management (slide 6)</a:t>
            </a:r>
          </a:p>
          <a:p>
            <a:pPr lvl="1" indent="-342900" eaLnBrk="1" hangingPunct="1">
              <a:spcBef>
                <a:spcPts val="1200"/>
              </a:spcBef>
              <a:buFontTx/>
              <a:buAutoNum type="alphaLcParenR"/>
            </a:pPr>
            <a:r>
              <a:rPr lang="en-AU" altLang="en-US" sz="1500" dirty="0">
                <a:cs typeface="Arial" panose="020B0604020202020204" pitchFamily="34" charset="0"/>
              </a:rPr>
              <a:t>Purchasing and procurement (slide 7)</a:t>
            </a:r>
          </a:p>
          <a:p>
            <a:pPr lvl="1" indent="-342900" eaLnBrk="1" hangingPunct="1">
              <a:spcBef>
                <a:spcPts val="1200"/>
              </a:spcBef>
              <a:buFontTx/>
              <a:buAutoNum type="alphaLcParenR"/>
            </a:pPr>
            <a:r>
              <a:rPr lang="en-AU" altLang="en-US" sz="1500" dirty="0">
                <a:cs typeface="Arial" panose="020B0604020202020204" pitchFamily="34" charset="0"/>
              </a:rPr>
              <a:t>Gifts and benefits (slide 8)</a:t>
            </a:r>
          </a:p>
          <a:p>
            <a:pPr lvl="1" indent="-342900" eaLnBrk="1" hangingPunct="1">
              <a:spcBef>
                <a:spcPts val="1200"/>
              </a:spcBef>
              <a:buFontTx/>
              <a:buAutoNum type="alphaLcParenR"/>
            </a:pPr>
            <a:r>
              <a:rPr lang="en-AU" altLang="en-US" sz="1500" dirty="0">
                <a:cs typeface="Arial" panose="020B0604020202020204" pitchFamily="34" charset="0"/>
              </a:rPr>
              <a:t>Donations (slide 9)</a:t>
            </a:r>
          </a:p>
          <a:p>
            <a:pPr lvl="1" indent="-342900" eaLnBrk="1" hangingPunct="1">
              <a:spcBef>
                <a:spcPts val="1200"/>
              </a:spcBef>
              <a:buFontTx/>
              <a:buAutoNum type="alphaLcParenR"/>
            </a:pPr>
            <a:r>
              <a:rPr lang="en-AU" altLang="en-US" sz="1500" dirty="0">
                <a:cs typeface="Arial" panose="020B0604020202020204" pitchFamily="34" charset="0"/>
              </a:rPr>
              <a:t>Advertising and sponsorship (slide 10)</a:t>
            </a:r>
          </a:p>
          <a:p>
            <a:pPr lvl="1" indent="-342900" eaLnBrk="1" hangingPunct="1">
              <a:spcBef>
                <a:spcPts val="1200"/>
              </a:spcBef>
              <a:buFontTx/>
              <a:buAutoNum type="alphaLcParenR"/>
            </a:pPr>
            <a:r>
              <a:rPr lang="en-AU" altLang="en-US" sz="1500" dirty="0">
                <a:cs typeface="Arial" panose="020B0604020202020204" pitchFamily="34" charset="0"/>
              </a:rPr>
              <a:t>Appropriate and ethical use of public resources (slide 11)</a:t>
            </a:r>
          </a:p>
          <a:p>
            <a:pPr lvl="1" indent="-342900" eaLnBrk="1" hangingPunct="1">
              <a:spcBef>
                <a:spcPts val="1200"/>
              </a:spcBef>
              <a:buFontTx/>
              <a:buAutoNum type="alphaLcParenR"/>
            </a:pPr>
            <a:r>
              <a:rPr lang="en-AU" altLang="en-US" sz="1500" dirty="0">
                <a:cs typeface="Arial" panose="020B0604020202020204" pitchFamily="34" charset="0"/>
              </a:rPr>
              <a:t>Student protection (slide 12)</a:t>
            </a:r>
          </a:p>
          <a:p>
            <a:pPr lvl="1" indent="-342900" eaLnBrk="1" hangingPunct="1">
              <a:spcBef>
                <a:spcPts val="1200"/>
              </a:spcBef>
              <a:buFontTx/>
              <a:buAutoNum type="alphaLcParenR"/>
            </a:pPr>
            <a:r>
              <a:rPr lang="en-AU" altLang="en-US" sz="1500" dirty="0">
                <a:cs typeface="Arial" panose="020B0604020202020204" pitchFamily="34" charset="0"/>
              </a:rPr>
              <a:t>School excursions (slide 13)</a:t>
            </a:r>
          </a:p>
        </p:txBody>
      </p:sp>
      <p:pic>
        <p:nvPicPr>
          <p:cNvPr id="8" name="Picture 11" descr="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24" y="1341438"/>
            <a:ext cx="26447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179388" y="294901"/>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p>
          <a:p>
            <a:pPr eaLnBrk="1" hangingPunct="1">
              <a:defRPr/>
            </a:pPr>
            <a:endParaRPr lang="en-US" altLang="en-US" sz="280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50289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Subtitle 4"/>
          <p:cNvSpPr txBox="1">
            <a:spLocks/>
          </p:cNvSpPr>
          <p:nvPr/>
        </p:nvSpPr>
        <p:spPr>
          <a:xfrm>
            <a:off x="628650" y="1412875"/>
            <a:ext cx="6456363" cy="331152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600"/>
              </a:spcBef>
              <a:spcAft>
                <a:spcPts val="600"/>
              </a:spcAft>
              <a:buNone/>
            </a:pPr>
            <a:r>
              <a:rPr lang="en-AU" altLang="en-US" sz="2800" dirty="0">
                <a:solidFill>
                  <a:srgbClr val="FF6600"/>
                </a:solidFill>
                <a:cs typeface="Arial" panose="020B0604020202020204" pitchFamily="34" charset="0"/>
              </a:rPr>
              <a:t>Contacts:</a:t>
            </a:r>
          </a:p>
          <a:p>
            <a:pPr marL="0" lvl="1" indent="0">
              <a:spcBef>
                <a:spcPts val="600"/>
              </a:spcBef>
              <a:spcAft>
                <a:spcPts val="600"/>
              </a:spcAft>
              <a:buNone/>
            </a:pPr>
            <a:br>
              <a:rPr lang="en-AU" altLang="en-US" sz="1500" dirty="0">
                <a:cs typeface="Arial" panose="020B0604020202020204" pitchFamily="34" charset="0"/>
              </a:rPr>
            </a:br>
            <a:r>
              <a:rPr lang="en-AU" altLang="en-US" sz="1700" dirty="0">
                <a:cs typeface="Arial" panose="020B0604020202020204" pitchFamily="34" charset="0"/>
              </a:rPr>
              <a:t>Your closest regional office </a:t>
            </a:r>
          </a:p>
          <a:p>
            <a:pPr marL="0" lvl="1" indent="0">
              <a:spcBef>
                <a:spcPts val="600"/>
              </a:spcBef>
              <a:spcAft>
                <a:spcPts val="600"/>
              </a:spcAft>
              <a:buNone/>
            </a:pPr>
            <a:r>
              <a:rPr lang="en-AU" altLang="en-US" sz="1700" dirty="0">
                <a:hlinkClick r:id="rId3"/>
              </a:rPr>
              <a:t>https://education.qld.gov.au/contact-us/state-schools-regional-contacts</a:t>
            </a:r>
            <a:br>
              <a:rPr lang="en-AU" altLang="en-US" sz="1700" dirty="0">
                <a:cs typeface="Arial" panose="020B0604020202020204" pitchFamily="34" charset="0"/>
              </a:rPr>
            </a:br>
            <a:endParaRPr lang="en-AU" altLang="en-US" sz="1700" dirty="0">
              <a:cs typeface="Arial" panose="020B0604020202020204" pitchFamily="34" charset="0"/>
            </a:endParaRPr>
          </a:p>
          <a:p>
            <a:pPr marL="0" indent="0">
              <a:spcBef>
                <a:spcPts val="600"/>
              </a:spcBef>
              <a:spcAft>
                <a:spcPts val="600"/>
              </a:spcAft>
              <a:buNone/>
            </a:pPr>
            <a:r>
              <a:rPr lang="en-AU" altLang="en-US" sz="1700" dirty="0">
                <a:cs typeface="Arial" panose="020B0604020202020204" pitchFamily="34" charset="0"/>
              </a:rPr>
              <a:t>OR</a:t>
            </a:r>
          </a:p>
          <a:p>
            <a:pPr marL="0" indent="0">
              <a:spcBef>
                <a:spcPts val="600"/>
              </a:spcBef>
              <a:spcAft>
                <a:spcPts val="600"/>
              </a:spcAft>
              <a:buNone/>
            </a:pPr>
            <a:br>
              <a:rPr lang="en-AU" altLang="en-US" sz="1700" dirty="0">
                <a:cs typeface="Arial" panose="020B0604020202020204" pitchFamily="34" charset="0"/>
              </a:rPr>
            </a:br>
            <a:r>
              <a:rPr lang="en-AU" altLang="en-US" sz="1700" dirty="0">
                <a:cs typeface="Arial" panose="020B0604020202020204" pitchFamily="34" charset="0"/>
              </a:rPr>
              <a:t>Local Biosecurity Queensland Inspector</a:t>
            </a:r>
          </a:p>
          <a:p>
            <a:pPr marL="0" indent="0">
              <a:spcBef>
                <a:spcPts val="600"/>
              </a:spcBef>
              <a:spcAft>
                <a:spcPts val="600"/>
              </a:spcAft>
              <a:buNone/>
            </a:pPr>
            <a:r>
              <a:rPr lang="en-AU" altLang="en-US" sz="1700" dirty="0">
                <a:cs typeface="Arial" panose="020B0604020202020204" pitchFamily="34" charset="0"/>
              </a:rPr>
              <a:t>Department of Agriculture and Fisheries</a:t>
            </a:r>
          </a:p>
          <a:p>
            <a:pPr marL="0" indent="0">
              <a:spcBef>
                <a:spcPts val="600"/>
              </a:spcBef>
              <a:spcAft>
                <a:spcPts val="600"/>
              </a:spcAft>
              <a:buNone/>
            </a:pPr>
            <a:r>
              <a:rPr lang="en-AU" altLang="en-US" sz="1700" dirty="0">
                <a:cs typeface="Arial" panose="020B0604020202020204" pitchFamily="34" charset="0"/>
              </a:rPr>
              <a:t>Biosecurity Queensland </a:t>
            </a:r>
          </a:p>
          <a:p>
            <a:pPr marL="0" indent="0">
              <a:spcBef>
                <a:spcPts val="600"/>
              </a:spcBef>
              <a:spcAft>
                <a:spcPts val="600"/>
              </a:spcAft>
              <a:buNone/>
            </a:pPr>
            <a:r>
              <a:rPr lang="en-AU" altLang="en-US" sz="1700" dirty="0">
                <a:cs typeface="Arial" panose="020B0604020202020204" pitchFamily="34" charset="0"/>
              </a:rPr>
              <a:t>Call centre 13 25 23</a:t>
            </a:r>
          </a:p>
          <a:p>
            <a:endParaRPr lang="en-AU" altLang="en-US" sz="1800" dirty="0">
              <a:cs typeface="Arial" panose="020B0604020202020204" pitchFamily="34" charset="0"/>
            </a:endParaRPr>
          </a:p>
        </p:txBody>
      </p:sp>
      <p:pic>
        <p:nvPicPr>
          <p:cNvPr id="7" name="Picture 9" descr="j0344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724400"/>
            <a:ext cx="15319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424678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18" y="1341438"/>
            <a:ext cx="264477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059113" y="1445257"/>
            <a:ext cx="591863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876300" indent="-3429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eaLnBrk="1" hangingPunct="1">
              <a:spcBef>
                <a:spcPts val="1200"/>
              </a:spcBef>
              <a:buFontTx/>
              <a:buNone/>
            </a:pPr>
            <a:r>
              <a:rPr lang="en-AU" altLang="en-US" sz="2800" dirty="0">
                <a:solidFill>
                  <a:srgbClr val="FF6600"/>
                </a:solidFill>
                <a:ea typeface="ＭＳ Ｐゴシック" panose="020B0600070205080204" pitchFamily="34" charset="-128"/>
                <a:cs typeface="Arial" panose="020B0604020202020204" pitchFamily="34" charset="0"/>
              </a:rPr>
              <a:t>Contents</a:t>
            </a:r>
          </a:p>
          <a:p>
            <a:pPr marL="0" indent="0" eaLnBrk="1" hangingPunct="1">
              <a:spcBef>
                <a:spcPts val="1200"/>
              </a:spcBef>
              <a:buNone/>
            </a:pPr>
            <a:r>
              <a:rPr lang="en-AU" altLang="en-US" sz="1800" b="1" dirty="0">
                <a:ea typeface="ＭＳ Ｐゴシック" panose="020B0600070205080204" pitchFamily="34" charset="-128"/>
                <a:cs typeface="Arial" panose="020B0604020202020204" pitchFamily="34" charset="0"/>
              </a:rPr>
              <a:t>3.     Livestock</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Legislation	(slide 14)</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Movement regulations (slides 15-16)</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Animal ethics (slide 17)</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Livestock records (slide 18)</a:t>
            </a:r>
          </a:p>
          <a:p>
            <a:pPr lvl="2" eaLnBrk="1" hangingPunct="1">
              <a:spcBef>
                <a:spcPts val="1200"/>
              </a:spcBef>
              <a:buFontTx/>
              <a:buAutoNum type="alphaLcParenR"/>
            </a:pPr>
            <a:r>
              <a:rPr lang="en-AU" altLang="en-US" sz="1500" dirty="0">
                <a:ea typeface="ＭＳ Ｐゴシック" panose="020B0600070205080204" pitchFamily="34" charset="-128"/>
                <a:cs typeface="Arial" panose="020B0604020202020204" pitchFamily="34" charset="0"/>
              </a:rPr>
              <a:t>Agricultural science program </a:t>
            </a:r>
            <a:br>
              <a:rPr lang="en-AU" altLang="en-US" sz="1500" dirty="0">
                <a:ea typeface="ＭＳ Ｐゴシック" panose="020B0600070205080204" pitchFamily="34" charset="-128"/>
                <a:cs typeface="Arial" panose="020B0604020202020204" pitchFamily="34" charset="0"/>
              </a:rPr>
            </a:br>
            <a:r>
              <a:rPr lang="en-AU" altLang="en-US" sz="1500" dirty="0">
                <a:ea typeface="ＭＳ Ｐゴシック" panose="020B0600070205080204" pitchFamily="34" charset="-128"/>
                <a:cs typeface="Arial" panose="020B0604020202020204" pitchFamily="34" charset="0"/>
              </a:rPr>
              <a:t>agistment agreement	(slide 19)</a:t>
            </a:r>
          </a:p>
        </p:txBody>
      </p:sp>
      <p:sp>
        <p:nvSpPr>
          <p:cNvPr id="8"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859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684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Introduction</a:t>
            </a:r>
          </a:p>
          <a:p>
            <a:pPr>
              <a:spcBef>
                <a:spcPts val="600"/>
              </a:spcBef>
              <a:spcAft>
                <a:spcPts val="600"/>
              </a:spcAft>
            </a:pPr>
            <a:r>
              <a:rPr lang="en-AU" sz="1600" dirty="0"/>
              <a:t>Schools may agist livestock in a number of ways, including:</a:t>
            </a:r>
          </a:p>
          <a:p>
            <a:pPr lvl="1">
              <a:spcBef>
                <a:spcPts val="0"/>
              </a:spcBef>
              <a:spcAft>
                <a:spcPts val="600"/>
              </a:spcAft>
            </a:pPr>
            <a:r>
              <a:rPr lang="en-AU" sz="1600" dirty="0"/>
              <a:t>agistment of privately owned livestock on school property (including livestock owned by school staff) for use in school educational programs or as a commercial arrangement. </a:t>
            </a:r>
          </a:p>
          <a:p>
            <a:pPr lvl="1">
              <a:spcBef>
                <a:spcPts val="0"/>
              </a:spcBef>
              <a:spcAft>
                <a:spcPts val="600"/>
              </a:spcAft>
            </a:pPr>
            <a:r>
              <a:rPr lang="en-AU" sz="1600" dirty="0"/>
              <a:t>agistment of school livestock on non-school property.</a:t>
            </a:r>
          </a:p>
          <a:p>
            <a:pPr>
              <a:spcBef>
                <a:spcPts val="600"/>
              </a:spcBef>
              <a:spcAft>
                <a:spcPts val="600"/>
              </a:spcAft>
            </a:pPr>
            <a:r>
              <a:rPr lang="en-AU" sz="1600" dirty="0"/>
              <a:t>Schools are required to provide annual training on issues related to staff responsibilities for the agistment of livestock.</a:t>
            </a:r>
          </a:p>
          <a:p>
            <a:pPr>
              <a:spcBef>
                <a:spcPts val="600"/>
              </a:spcBef>
              <a:spcAft>
                <a:spcPts val="600"/>
              </a:spcAft>
            </a:pPr>
            <a:r>
              <a:rPr lang="en-AU" sz="1600" dirty="0"/>
              <a:t>The Agistment of livestock procedure outlines the administration processes and legislative requirements for the agistment of livestock by state schools. </a:t>
            </a:r>
          </a:p>
          <a:p>
            <a:pPr marL="0" indent="0">
              <a:spcBef>
                <a:spcPts val="0"/>
              </a:spcBef>
              <a:buNone/>
            </a:pPr>
            <a:endParaRPr lang="en-AU" sz="1400" dirty="0"/>
          </a:p>
          <a:p>
            <a:pPr marL="0" indent="0">
              <a:spcBef>
                <a:spcPts val="0"/>
              </a:spcBef>
              <a:buNone/>
            </a:pPr>
            <a:endParaRPr lang="en-AU" sz="1400" dirty="0"/>
          </a:p>
          <a:p>
            <a:pPr marL="0" indent="0">
              <a:spcBef>
                <a:spcPts val="0"/>
              </a:spcBef>
              <a:buNone/>
            </a:pPr>
            <a:r>
              <a:rPr lang="en-AU" sz="1600" dirty="0"/>
              <a:t>For detailed guidance refer to:</a:t>
            </a:r>
          </a:p>
          <a:p>
            <a:pPr>
              <a:spcBef>
                <a:spcPts val="600"/>
              </a:spcBef>
              <a:spcAft>
                <a:spcPts val="600"/>
              </a:spcAft>
            </a:pPr>
            <a:r>
              <a:rPr lang="en-AU" sz="1600" dirty="0">
                <a:hlinkClick r:id="rId3"/>
              </a:rPr>
              <a:t>https://ppr.qed.qld.gov.au/pp/agistment-of-livestock-procedure</a:t>
            </a:r>
            <a:r>
              <a:rPr lang="en-AU" sz="1600" dirty="0"/>
              <a:t> </a:t>
            </a:r>
          </a:p>
          <a:p>
            <a:pPr marL="0" indent="0">
              <a:spcBef>
                <a:spcPts val="600"/>
              </a:spcBef>
              <a:spcAft>
                <a:spcPts val="600"/>
              </a:spcAft>
              <a:buFontTx/>
              <a:buNone/>
              <a:defRPr/>
            </a:pPr>
            <a:endParaRPr lang="en-AU" altLang="en-US"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3"/>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5910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684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Asset management</a:t>
            </a:r>
          </a:p>
          <a:p>
            <a:pPr>
              <a:spcBef>
                <a:spcPts val="600"/>
              </a:spcBef>
              <a:spcAft>
                <a:spcPts val="600"/>
              </a:spcAft>
            </a:pPr>
            <a:r>
              <a:rPr lang="en-AU" sz="1600" dirty="0"/>
              <a:t>Assets are property, plant or equipment that are owned by the department and have a future economic value that can be measured reliably.</a:t>
            </a:r>
          </a:p>
          <a:p>
            <a:pPr>
              <a:spcBef>
                <a:spcPts val="600"/>
              </a:spcBef>
              <a:spcAft>
                <a:spcPts val="600"/>
              </a:spcAft>
            </a:pPr>
            <a:r>
              <a:rPr lang="en-AU" sz="1600" dirty="0"/>
              <a:t>Livestock owned by the school are considered to be assets.</a:t>
            </a:r>
          </a:p>
          <a:p>
            <a:pPr>
              <a:spcBef>
                <a:spcPts val="600"/>
              </a:spcBef>
              <a:spcAft>
                <a:spcPts val="600"/>
              </a:spcAft>
            </a:pPr>
            <a:r>
              <a:rPr lang="en-AU" sz="1600" dirty="0"/>
              <a:t>The sale of any department owned property must comply with the department’s asset disposal methods.</a:t>
            </a:r>
          </a:p>
          <a:p>
            <a:pPr>
              <a:spcBef>
                <a:spcPts val="600"/>
              </a:spcBef>
              <a:spcAft>
                <a:spcPts val="600"/>
              </a:spcAft>
            </a:pPr>
            <a:endParaRPr lang="en-AU" sz="1600" dirty="0"/>
          </a:p>
          <a:p>
            <a:pPr marL="0" indent="0">
              <a:spcBef>
                <a:spcPts val="600"/>
              </a:spcBef>
              <a:spcAft>
                <a:spcPts val="600"/>
              </a:spcAft>
              <a:buNone/>
            </a:pPr>
            <a:r>
              <a:rPr lang="en-AU" sz="1600" dirty="0"/>
              <a:t>For detailed guidance refer to:</a:t>
            </a:r>
          </a:p>
          <a:p>
            <a:pPr>
              <a:spcBef>
                <a:spcPts val="600"/>
              </a:spcBef>
              <a:spcAft>
                <a:spcPts val="600"/>
              </a:spcAft>
            </a:pPr>
            <a:r>
              <a:rPr lang="en-AU" sz="1600" u="sng" dirty="0">
                <a:hlinkClick r:id="rId3"/>
              </a:rPr>
              <a:t>https://ppr.qed.qld.gov.au/pp/assets-policy</a:t>
            </a:r>
            <a:endParaRPr lang="en-AU" sz="1600" u="sng" dirty="0">
              <a:hlinkClick r:id="rId4"/>
            </a:endParaRPr>
          </a:p>
          <a:p>
            <a:pPr>
              <a:spcBef>
                <a:spcPts val="600"/>
              </a:spcBef>
              <a:spcAft>
                <a:spcPts val="600"/>
              </a:spcAft>
            </a:pPr>
            <a:r>
              <a:rPr lang="en-AU" sz="1600" u="sng" dirty="0">
                <a:hlinkClick r:id="rId4"/>
              </a:rPr>
              <a:t>https://intranet.qed.qld.gov.au/Services/Finance/Assets/disposing-assets/Pages/asset-disposal-methods.aspx</a:t>
            </a: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94031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7012" cy="42431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Revenue management</a:t>
            </a:r>
          </a:p>
          <a:p>
            <a:pPr>
              <a:spcBef>
                <a:spcPts val="600"/>
              </a:spcBef>
              <a:spcAft>
                <a:spcPts val="600"/>
              </a:spcAft>
            </a:pPr>
            <a:r>
              <a:rPr lang="en-AU" sz="1600" dirty="0"/>
              <a:t>Revenue is money or other resources that the department receives, applies and reports from: </a:t>
            </a:r>
          </a:p>
          <a:p>
            <a:pPr lvl="1">
              <a:spcBef>
                <a:spcPts val="0"/>
              </a:spcBef>
              <a:spcAft>
                <a:spcPts val="600"/>
              </a:spcAft>
            </a:pPr>
            <a:r>
              <a:rPr lang="en-AU" sz="1600" dirty="0"/>
              <a:t>appropriations allocated within the State Budget </a:t>
            </a:r>
          </a:p>
          <a:p>
            <a:pPr lvl="1">
              <a:spcBef>
                <a:spcPts val="0"/>
              </a:spcBef>
              <a:spcAft>
                <a:spcPts val="600"/>
              </a:spcAft>
            </a:pPr>
            <a:r>
              <a:rPr lang="en-AU" sz="1600" dirty="0"/>
              <a:t>fees and charges (including those associated with livestock agistment)</a:t>
            </a:r>
          </a:p>
          <a:p>
            <a:pPr lvl="1">
              <a:spcBef>
                <a:spcPts val="0"/>
              </a:spcBef>
              <a:spcAft>
                <a:spcPts val="600"/>
              </a:spcAft>
            </a:pPr>
            <a:r>
              <a:rPr lang="en-AU" sz="1600" dirty="0"/>
              <a:t>voluntary financial contributions </a:t>
            </a:r>
          </a:p>
          <a:p>
            <a:pPr lvl="1">
              <a:spcBef>
                <a:spcPts val="0"/>
              </a:spcBef>
              <a:spcAft>
                <a:spcPts val="600"/>
              </a:spcAft>
            </a:pPr>
            <a:r>
              <a:rPr lang="en-AU" sz="1600" dirty="0"/>
              <a:t>grants, sponsorships, donations, bequests and other contributions </a:t>
            </a:r>
          </a:p>
          <a:p>
            <a:pPr lvl="1">
              <a:spcBef>
                <a:spcPts val="0"/>
              </a:spcBef>
              <a:spcAft>
                <a:spcPts val="600"/>
              </a:spcAft>
            </a:pPr>
            <a:r>
              <a:rPr lang="en-AU" sz="1600" dirty="0"/>
              <a:t>property income</a:t>
            </a:r>
          </a:p>
          <a:p>
            <a:pPr lvl="1">
              <a:spcBef>
                <a:spcPts val="0"/>
              </a:spcBef>
              <a:spcAft>
                <a:spcPts val="600"/>
              </a:spcAft>
            </a:pPr>
            <a:r>
              <a:rPr lang="en-AU" sz="1600" dirty="0"/>
              <a:t>asset sales (including sale of livestock)</a:t>
            </a:r>
          </a:p>
          <a:p>
            <a:pPr lvl="1">
              <a:spcBef>
                <a:spcPts val="0"/>
              </a:spcBef>
              <a:spcAft>
                <a:spcPts val="600"/>
              </a:spcAft>
            </a:pPr>
            <a:r>
              <a:rPr lang="en-AU" sz="1600" dirty="0"/>
              <a:t>insurance claims.</a:t>
            </a:r>
          </a:p>
          <a:p>
            <a:pPr>
              <a:spcBef>
                <a:spcPts val="600"/>
              </a:spcBef>
              <a:spcAft>
                <a:spcPts val="600"/>
              </a:spcAft>
            </a:pPr>
            <a:endParaRPr lang="en-AU" sz="1600" dirty="0"/>
          </a:p>
          <a:p>
            <a:pPr marL="0" indent="0">
              <a:spcBef>
                <a:spcPts val="600"/>
              </a:spcBef>
              <a:spcAft>
                <a:spcPts val="600"/>
              </a:spcAft>
              <a:buNone/>
            </a:pPr>
            <a:r>
              <a:rPr lang="en-AU" sz="1600" dirty="0"/>
              <a:t>For detailed guidance refer to:</a:t>
            </a:r>
          </a:p>
          <a:p>
            <a:pPr>
              <a:spcBef>
                <a:spcPts val="600"/>
              </a:spcBef>
              <a:spcAft>
                <a:spcPts val="600"/>
              </a:spcAft>
            </a:pPr>
            <a:r>
              <a:rPr lang="en-AU" sz="1600" dirty="0">
                <a:hlinkClick r:id="rId3"/>
              </a:rPr>
              <a:t>https://ppr.qed.qld.gov.au/pp/revenue-policy</a:t>
            </a:r>
            <a:r>
              <a:rPr lang="en-AU" sz="1600" dirty="0"/>
              <a:t> </a:t>
            </a:r>
          </a:p>
          <a:p>
            <a:pPr marL="0" indent="0">
              <a:spcBef>
                <a:spcPts val="600"/>
              </a:spcBef>
              <a:spcAft>
                <a:spcPts val="600"/>
              </a:spcAft>
              <a:buFontTx/>
              <a:buNone/>
              <a:defRPr/>
            </a:pPr>
            <a:endParaRPr lang="en-AU" altLang="en-US"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4"/>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376709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188" y="1484313"/>
            <a:ext cx="7842856" cy="468471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Tx/>
              <a:buNone/>
              <a:defRPr/>
            </a:pPr>
            <a:r>
              <a:rPr lang="en-AU" altLang="en-US" sz="3000" dirty="0">
                <a:solidFill>
                  <a:srgbClr val="FF6600"/>
                </a:solidFill>
                <a:cs typeface="Arial" pitchFamily="34" charset="0"/>
              </a:rPr>
              <a:t>Purchasing and procurement</a:t>
            </a:r>
          </a:p>
          <a:p>
            <a:pPr marL="0" indent="0">
              <a:lnSpc>
                <a:spcPct val="100000"/>
              </a:lnSpc>
              <a:spcBef>
                <a:spcPts val="600"/>
              </a:spcBef>
              <a:spcAft>
                <a:spcPts val="600"/>
              </a:spcAft>
              <a:buFontTx/>
              <a:buNone/>
              <a:defRPr/>
            </a:pPr>
            <a:r>
              <a:rPr lang="en-AU" altLang="en-US" sz="1700" dirty="0">
                <a:cs typeface="Arial" pitchFamily="34" charset="0"/>
              </a:rPr>
              <a:t>The overarching government policy for the purchase of goods and services is the </a:t>
            </a:r>
            <a:r>
              <a:rPr lang="en-AU" altLang="en-US" sz="1700" i="1" dirty="0">
                <a:cs typeface="Arial" pitchFamily="34" charset="0"/>
                <a:hlinkClick r:id="rId3"/>
              </a:rPr>
              <a:t>Queensland Procurement Policy</a:t>
            </a:r>
            <a:r>
              <a:rPr lang="en-AU" altLang="en-US" sz="1700" i="1" dirty="0">
                <a:cs typeface="Arial" pitchFamily="34" charset="0"/>
              </a:rPr>
              <a:t> </a:t>
            </a:r>
            <a:r>
              <a:rPr lang="en-AU" altLang="en-US" sz="1700" dirty="0">
                <a:cs typeface="Arial" pitchFamily="34" charset="0"/>
              </a:rPr>
              <a:t>(QPP).</a:t>
            </a:r>
          </a:p>
          <a:p>
            <a:pPr marL="0" indent="0">
              <a:lnSpc>
                <a:spcPct val="100000"/>
              </a:lnSpc>
              <a:spcBef>
                <a:spcPts val="600"/>
              </a:spcBef>
              <a:spcAft>
                <a:spcPts val="600"/>
              </a:spcAft>
              <a:buFontTx/>
              <a:buNone/>
              <a:defRPr/>
            </a:pPr>
            <a:r>
              <a:rPr lang="en-AU" altLang="en-US" sz="1700" dirty="0">
                <a:cs typeface="Arial" pitchFamily="34" charset="0"/>
              </a:rPr>
              <a:t>When purchasing goods and services or capital works associated with livestock (on behalf of the department), staff must comply with:</a:t>
            </a:r>
          </a:p>
          <a:p>
            <a:pPr>
              <a:spcBef>
                <a:spcPts val="0"/>
              </a:spcBef>
              <a:spcAft>
                <a:spcPts val="600"/>
              </a:spcAft>
              <a:defRPr/>
            </a:pPr>
            <a:r>
              <a:rPr lang="en-AU" altLang="zh-CN" sz="1700" dirty="0">
                <a:cs typeface="Arial" pitchFamily="34" charset="0"/>
              </a:rPr>
              <a:t>the department’s Purchasing and Procurement </a:t>
            </a:r>
            <a:r>
              <a:rPr lang="en-AU" altLang="zh-CN" sz="1700" i="1" dirty="0">
                <a:cs typeface="Arial" pitchFamily="34" charset="0"/>
                <a:hlinkClick r:id="rId4"/>
              </a:rPr>
              <a:t>procedure</a:t>
            </a:r>
            <a:r>
              <a:rPr lang="en-AU" altLang="zh-CN" sz="1700" dirty="0">
                <a:cs typeface="Arial" pitchFamily="34" charset="0"/>
              </a:rPr>
              <a:t>, and</a:t>
            </a:r>
          </a:p>
          <a:p>
            <a:pPr>
              <a:spcBef>
                <a:spcPts val="0"/>
              </a:spcBef>
              <a:spcAft>
                <a:spcPts val="600"/>
              </a:spcAft>
              <a:defRPr/>
            </a:pPr>
            <a:r>
              <a:rPr lang="en-AU" altLang="zh-CN" sz="1700" dirty="0">
                <a:cs typeface="Arial" pitchFamily="34" charset="0"/>
              </a:rPr>
              <a:t>the department’s Purchasing and Procurement </a:t>
            </a:r>
            <a:r>
              <a:rPr lang="en-AU" altLang="zh-CN" sz="1700" i="1" dirty="0">
                <a:cs typeface="Arial" pitchFamily="34" charset="0"/>
                <a:hlinkClick r:id="rId5"/>
              </a:rPr>
              <a:t>delegations</a:t>
            </a:r>
            <a:r>
              <a:rPr lang="en-AU" altLang="zh-CN" sz="1700" i="1" dirty="0">
                <a:cs typeface="Arial" pitchFamily="34" charset="0"/>
              </a:rPr>
              <a:t>.</a:t>
            </a:r>
            <a:endParaRPr lang="en-AU" altLang="zh-CN" sz="1700" dirty="0">
              <a:cs typeface="Arial" pitchFamily="34" charset="0"/>
            </a:endParaRPr>
          </a:p>
          <a:p>
            <a:pPr marL="0" indent="0">
              <a:lnSpc>
                <a:spcPct val="100000"/>
              </a:lnSpc>
              <a:spcBef>
                <a:spcPts val="600"/>
              </a:spcBef>
              <a:spcAft>
                <a:spcPts val="600"/>
              </a:spcAft>
              <a:buFontTx/>
              <a:buNone/>
              <a:defRPr/>
            </a:pPr>
            <a:r>
              <a:rPr lang="en-AU" altLang="zh-CN" sz="1700" dirty="0">
                <a:cs typeface="Arial" pitchFamily="34" charset="0"/>
              </a:rPr>
              <a:t>The procedure requires staff to follow the department’s Purchasing and Procurement </a:t>
            </a:r>
            <a:r>
              <a:rPr lang="en-AU" altLang="zh-CN" sz="1700" i="1" dirty="0">
                <a:cs typeface="Arial" pitchFamily="34" charset="0"/>
                <a:hlinkClick r:id="rId6"/>
              </a:rPr>
              <a:t>instructions</a:t>
            </a:r>
            <a:r>
              <a:rPr lang="en-AU" altLang="zh-CN" sz="1700" dirty="0">
                <a:cs typeface="Arial" pitchFamily="34" charset="0"/>
              </a:rPr>
              <a:t> that provide practical guidance on the application of the QPP, the procedure and the delegations.</a:t>
            </a:r>
          </a:p>
          <a:p>
            <a:pPr marL="0" indent="0">
              <a:lnSpc>
                <a:spcPct val="100000"/>
              </a:lnSpc>
              <a:spcBef>
                <a:spcPts val="600"/>
              </a:spcBef>
              <a:spcAft>
                <a:spcPts val="600"/>
              </a:spcAft>
              <a:buFontTx/>
              <a:buNone/>
              <a:defRPr/>
            </a:pPr>
            <a:r>
              <a:rPr lang="en-AU" altLang="zh-CN" sz="1700" dirty="0">
                <a:cs typeface="Arial" pitchFamily="34" charset="0"/>
              </a:rPr>
              <a:t>For advice regarding a purchasing or procurement activity, please contact the Procurement Services Branch (Email: procurement.capability@qed.qld.gov.au). </a:t>
            </a:r>
          </a:p>
          <a:p>
            <a:pPr marL="0" indent="0">
              <a:spcBef>
                <a:spcPts val="600"/>
              </a:spcBef>
              <a:spcAft>
                <a:spcPts val="600"/>
              </a:spcAft>
              <a:buNone/>
              <a:defRPr/>
            </a:pPr>
            <a:r>
              <a:rPr lang="en-AU" sz="1700" dirty="0"/>
              <a:t>For detailed guidance refer to:</a:t>
            </a:r>
          </a:p>
          <a:p>
            <a:pPr>
              <a:spcBef>
                <a:spcPts val="600"/>
              </a:spcBef>
              <a:spcAft>
                <a:spcPts val="600"/>
              </a:spcAft>
              <a:defRPr/>
            </a:pPr>
            <a:r>
              <a:rPr lang="en-AU" sz="1700" dirty="0">
                <a:hlinkClick r:id="rId4"/>
              </a:rPr>
              <a:t>https://ppr.qed.qld.gov.au/pp/purchasing-and-procurement-procedure</a:t>
            </a:r>
            <a:endParaRPr lang="en-AU" sz="1700" dirty="0"/>
          </a:p>
          <a:p>
            <a:pPr>
              <a:spcBef>
                <a:spcPts val="600"/>
              </a:spcBef>
              <a:spcAft>
                <a:spcPts val="600"/>
              </a:spcAft>
              <a:defRPr/>
            </a:pPr>
            <a:r>
              <a:rPr lang="en-AU" sz="1700" dirty="0">
                <a:hlinkClick r:id="rId5"/>
              </a:rPr>
              <a:t>https://intranet.qed.qld.gov.au/Services/Finance/Forms/Documents/ProcurementDelegations.pdf</a:t>
            </a:r>
            <a:endParaRPr lang="en-AU" sz="1700" dirty="0"/>
          </a:p>
          <a:p>
            <a:pPr marL="0" indent="0">
              <a:spcBef>
                <a:spcPts val="600"/>
              </a:spcBef>
              <a:spcAft>
                <a:spcPts val="600"/>
              </a:spcAft>
              <a:buFontTx/>
              <a:buNone/>
              <a:defRPr/>
            </a:pPr>
            <a:endParaRPr lang="en-AU" altLang="zh-CN" sz="1600" dirty="0">
              <a:cs typeface="Arial" pitchFamily="34" charset="0"/>
            </a:endParaRPr>
          </a:p>
        </p:txBody>
      </p:sp>
      <p:sp>
        <p:nvSpPr>
          <p:cNvPr id="5" name="Rectangle 2"/>
          <p:cNvSpPr txBox="1">
            <a:spLocks noChangeArrowheads="1"/>
          </p:cNvSpPr>
          <p:nvPr/>
        </p:nvSpPr>
        <p:spPr bwMode="auto">
          <a:xfrm>
            <a:off x="179388" y="21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2pPr>
            <a:lvl3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3pPr>
            <a:lvl4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4pPr>
            <a:lvl5pPr algn="l" rtl="0" eaLnBrk="0" fontAlgn="base" hangingPunct="0">
              <a:spcBef>
                <a:spcPct val="0"/>
              </a:spcBef>
              <a:spcAft>
                <a:spcPct val="0"/>
              </a:spcAft>
              <a:defRPr sz="4000">
                <a:solidFill>
                  <a:schemeClr val="tx2"/>
                </a:solidFill>
                <a:latin typeface="Arial" pitchFamily="-107" charset="0"/>
                <a:ea typeface="Osaka" pitchFamily="-107" charset="-128"/>
                <a:cs typeface="Osaka" pitchFamily="-107" charset="-128"/>
              </a:defRPr>
            </a:lvl5pPr>
            <a:lvl6pPr marL="4572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6pPr>
            <a:lvl7pPr marL="9144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7pPr>
            <a:lvl8pPr marL="13716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8pPr>
            <a:lvl9pPr marL="1828800" algn="l" rtl="0" fontAlgn="base">
              <a:spcBef>
                <a:spcPct val="0"/>
              </a:spcBef>
              <a:spcAft>
                <a:spcPct val="0"/>
              </a:spcAft>
              <a:defRPr sz="4000">
                <a:solidFill>
                  <a:schemeClr val="tx2"/>
                </a:solidFill>
                <a:latin typeface="Arial" pitchFamily="-107" charset="0"/>
                <a:ea typeface="Osaka" pitchFamily="-107" charset="-128"/>
                <a:cs typeface="Osaka" pitchFamily="-107" charset="-128"/>
              </a:defRPr>
            </a:lvl9pPr>
          </a:lstStyle>
          <a:p>
            <a:pPr eaLnBrk="1" hangingPunct="1">
              <a:defRPr/>
            </a:pPr>
            <a:r>
              <a:rPr lang="en-US" altLang="en-US" sz="2800" dirty="0">
                <a:solidFill>
                  <a:schemeClr val="accent1">
                    <a:lumMod val="50000"/>
                  </a:schemeClr>
                </a:solidFill>
                <a:latin typeface="Arial" panose="020B0604020202020204" pitchFamily="34" charset="0"/>
                <a:cs typeface="Arial" panose="020B0604020202020204" pitchFamily="34" charset="0"/>
              </a:rPr>
              <a:t>Agistment of livestock</a:t>
            </a:r>
            <a:br>
              <a:rPr lang="en-US" altLang="en-US" sz="2800" kern="0" dirty="0">
                <a:solidFill>
                  <a:schemeClr val="accent1">
                    <a:lumMod val="50000"/>
                  </a:schemeClr>
                </a:solidFill>
                <a:latin typeface="Arial" panose="020B0604020202020204" pitchFamily="34" charset="0"/>
                <a:cs typeface="Arial" panose="020B0604020202020204" pitchFamily="34" charset="0"/>
              </a:rPr>
            </a:br>
            <a:endParaRPr lang="en-US" alt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271531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1188" y="1484313"/>
            <a:ext cx="7847012" cy="5057803"/>
          </a:xfrm>
        </p:spPr>
        <p:txBody>
          <a:bodyPr>
            <a:normAutofit fontScale="92500" lnSpcReduction="10000"/>
          </a:bodyPr>
          <a:lstStyle/>
          <a:p>
            <a:pPr marL="0" indent="0" eaLnBrk="1" hangingPunct="1">
              <a:spcBef>
                <a:spcPts val="600"/>
              </a:spcBef>
              <a:spcAft>
                <a:spcPts val="600"/>
              </a:spcAft>
              <a:buFontTx/>
              <a:buNone/>
              <a:defRPr/>
            </a:pPr>
            <a:r>
              <a:rPr lang="en-AU" altLang="en-US" sz="3000" dirty="0">
                <a:solidFill>
                  <a:srgbClr val="FF6600"/>
                </a:solidFill>
                <a:cs typeface="Arial" panose="020B0604020202020204" pitchFamily="34" charset="0"/>
              </a:rPr>
              <a:t>Gifts and benefits</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Livestock or associated products (e.g. feed) may be gifted or donated to the school. </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All employees of the Queensland public service are required to comply with the </a:t>
            </a:r>
            <a:r>
              <a:rPr lang="en-AU" altLang="en-US" sz="1600" dirty="0"/>
              <a:t>Public Service Commission Directive </a:t>
            </a:r>
            <a:r>
              <a:rPr lang="en-AU" altLang="en-US" sz="1600" u="sng" dirty="0">
                <a:hlinkClick r:id="rId3"/>
              </a:rPr>
              <a:t>No. 22/09 Gifts and Benefits</a:t>
            </a:r>
            <a:r>
              <a:rPr lang="en-AU" altLang="en-US" sz="1600" dirty="0"/>
              <a:t> and </a:t>
            </a:r>
            <a:r>
              <a:rPr lang="en-AU" altLang="en-US" sz="1600" u="sng" dirty="0">
                <a:hlinkClick r:id="rId4"/>
              </a:rPr>
              <a:t>Gifts and Benefits </a:t>
            </a:r>
            <a:r>
              <a:rPr lang="en-AU" altLang="en-US" sz="1600" dirty="0">
                <a:cs typeface="Arial" panose="020B0604020202020204" pitchFamily="34" charset="0"/>
                <a:hlinkClick r:id="rId4"/>
              </a:rPr>
              <a:t>Guideline</a:t>
            </a:r>
            <a:r>
              <a:rPr lang="en-AU" altLang="en-US" sz="1600" dirty="0">
                <a:cs typeface="Arial" panose="020B0604020202020204" pitchFamily="34" charset="0"/>
              </a:rPr>
              <a:t> if involved in the giving or receiving of gifts and benefits.</a:t>
            </a:r>
          </a:p>
          <a:p>
            <a:pPr marL="0" indent="0" eaLnBrk="1" hangingPunct="1">
              <a:lnSpc>
                <a:spcPct val="100000"/>
              </a:lnSpc>
              <a:spcBef>
                <a:spcPts val="600"/>
              </a:spcBef>
              <a:spcAft>
                <a:spcPts val="600"/>
              </a:spcAft>
              <a:buFontTx/>
              <a:buNone/>
              <a:defRPr/>
            </a:pPr>
            <a:r>
              <a:rPr lang="en-AU" altLang="en-US" sz="1600" dirty="0">
                <a:cs typeface="Arial" panose="020B0604020202020204" pitchFamily="34" charset="0"/>
              </a:rPr>
              <a:t>Public service employees must not ask for, or encourage the giving of, any form of gift or benefit in connection with the performance of their official duties.</a:t>
            </a:r>
          </a:p>
          <a:p>
            <a:pPr marL="0" indent="0" eaLnBrk="1" hangingPunct="1">
              <a:lnSpc>
                <a:spcPct val="120000"/>
              </a:lnSpc>
              <a:spcBef>
                <a:spcPts val="600"/>
              </a:spcBef>
              <a:spcAft>
                <a:spcPts val="600"/>
              </a:spcAft>
              <a:buFontTx/>
              <a:buNone/>
              <a:defRPr/>
            </a:pPr>
            <a:r>
              <a:rPr lang="en-AU" altLang="en-US" sz="1600" dirty="0">
                <a:cs typeface="Arial" panose="020B0604020202020204" pitchFamily="34" charset="0"/>
              </a:rPr>
              <a:t>When a gift/benefit is offered:</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Consider whether the gift or benefit is appropriate to accept.  </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Consider why was the offer made and the public perception of accepting the offer.</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Know that any offer of cash, or any items which are readily converted into cash, must be refused in all circumstances.</a:t>
            </a:r>
          </a:p>
          <a:p>
            <a:pPr>
              <a:lnSpc>
                <a:spcPct val="100000"/>
              </a:lnSpc>
              <a:spcBef>
                <a:spcPts val="600"/>
              </a:spcBef>
              <a:spcAft>
                <a:spcPts val="600"/>
              </a:spcAft>
              <a:buFontTx/>
              <a:buAutoNum type="arabicPeriod"/>
              <a:defRPr/>
            </a:pPr>
            <a:r>
              <a:rPr lang="en-AU" altLang="en-US" sz="1600" dirty="0">
                <a:cs typeface="Arial" panose="020B0604020202020204" pitchFamily="34" charset="0"/>
              </a:rPr>
              <a:t>For any gift or benefit accepted which has a retail value of more than $150, a </a:t>
            </a:r>
            <a:r>
              <a:rPr lang="en-AU" altLang="en-US" sz="1600" dirty="0">
                <a:cs typeface="Arial" panose="020B0604020202020204" pitchFamily="34" charset="0"/>
                <a:hlinkClick r:id="rId5"/>
              </a:rPr>
              <a:t>Gifts and Benefits Received Declaration</a:t>
            </a:r>
            <a:r>
              <a:rPr lang="en-AU" altLang="en-US" sz="1600" dirty="0">
                <a:cs typeface="Arial" panose="020B0604020202020204" pitchFamily="34" charset="0"/>
              </a:rPr>
              <a:t> must be completed. </a:t>
            </a:r>
          </a:p>
          <a:p>
            <a:pPr marL="0" indent="0">
              <a:spcBef>
                <a:spcPts val="600"/>
              </a:spcBef>
              <a:spcAft>
                <a:spcPts val="600"/>
              </a:spcAft>
              <a:buNone/>
              <a:defRPr/>
            </a:pPr>
            <a:r>
              <a:rPr lang="en-AU" sz="1600" dirty="0"/>
              <a:t>For detailed guidance refer to:</a:t>
            </a:r>
          </a:p>
          <a:p>
            <a:pPr>
              <a:spcBef>
                <a:spcPts val="600"/>
              </a:spcBef>
              <a:spcAft>
                <a:spcPts val="600"/>
              </a:spcAft>
              <a:defRPr/>
            </a:pPr>
            <a:r>
              <a:rPr lang="en-AU" altLang="en-US" sz="1600" dirty="0">
                <a:cs typeface="Arial" panose="020B0604020202020204" pitchFamily="34" charset="0"/>
                <a:hlinkClick r:id="rId6"/>
              </a:rPr>
              <a:t>https://ppr.qed.qld.gov.au/pp/gifts-and-benefits-procedure</a:t>
            </a:r>
            <a:r>
              <a:rPr lang="en-AU" altLang="en-US" sz="1600" dirty="0">
                <a:cs typeface="Arial" panose="020B0604020202020204" pitchFamily="34" charset="0"/>
              </a:rPr>
              <a:t>   </a:t>
            </a:r>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7"/>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322433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6"/>
          <p:cNvSpPr txBox="1">
            <a:spLocks/>
          </p:cNvSpPr>
          <p:nvPr/>
        </p:nvSpPr>
        <p:spPr>
          <a:xfrm>
            <a:off x="176171" y="395339"/>
            <a:ext cx="5463644" cy="829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chemeClr val="accent1">
                    <a:lumMod val="50000"/>
                  </a:schemeClr>
                </a:solidFill>
                <a:latin typeface="Arial" panose="020B0604020202020204" pitchFamily="34" charset="0"/>
                <a:cs typeface="Arial" panose="020B0604020202020204" pitchFamily="34" charset="0"/>
              </a:rPr>
              <a:t>Agistment of livestock</a:t>
            </a:r>
          </a:p>
        </p:txBody>
      </p:sp>
      <p:sp>
        <p:nvSpPr>
          <p:cNvPr id="6" name="Content Placeholder 2"/>
          <p:cNvSpPr>
            <a:spLocks noGrp="1"/>
          </p:cNvSpPr>
          <p:nvPr>
            <p:ph idx="1"/>
          </p:nvPr>
        </p:nvSpPr>
        <p:spPr>
          <a:xfrm>
            <a:off x="617538" y="1484313"/>
            <a:ext cx="7699375" cy="3384550"/>
          </a:xfrm>
        </p:spPr>
        <p:txBody>
          <a:bodyPr/>
          <a:lstStyle/>
          <a:p>
            <a:pPr marL="0" indent="0">
              <a:spcBef>
                <a:spcPts val="600"/>
              </a:spcBef>
              <a:spcAft>
                <a:spcPts val="600"/>
              </a:spcAft>
              <a:buFontTx/>
              <a:buNone/>
            </a:pPr>
            <a:r>
              <a:rPr lang="en-AU" altLang="en-US" sz="3000" dirty="0">
                <a:solidFill>
                  <a:srgbClr val="FF6600"/>
                </a:solidFill>
                <a:cs typeface="Arial" panose="020B0604020202020204" pitchFamily="34" charset="0"/>
              </a:rPr>
              <a:t>Donations</a:t>
            </a:r>
            <a:endParaRPr lang="en-AU" altLang="en-US" sz="3000" dirty="0"/>
          </a:p>
          <a:p>
            <a:pPr marL="0" indent="0">
              <a:spcBef>
                <a:spcPts val="600"/>
              </a:spcBef>
              <a:spcAft>
                <a:spcPts val="600"/>
              </a:spcAft>
              <a:buFontTx/>
              <a:buNone/>
            </a:pPr>
            <a:r>
              <a:rPr lang="en-AU" altLang="en-US" sz="1600" dirty="0"/>
              <a:t>When accepting donations, consider whether a conflict of interest could occur.</a:t>
            </a:r>
          </a:p>
          <a:p>
            <a:pPr marL="0" indent="0">
              <a:spcBef>
                <a:spcPts val="600"/>
              </a:spcBef>
              <a:spcAft>
                <a:spcPts val="600"/>
              </a:spcAft>
              <a:buFontTx/>
              <a:buNone/>
            </a:pPr>
            <a:r>
              <a:rPr lang="en-AU" altLang="en-US" sz="1600" dirty="0"/>
              <a:t>Staff are to follow appropriate procedures for recording any donations made to the school.</a:t>
            </a:r>
          </a:p>
          <a:p>
            <a:pPr marL="0" indent="0">
              <a:spcBef>
                <a:spcPts val="600"/>
              </a:spcBef>
              <a:spcAft>
                <a:spcPts val="600"/>
              </a:spcAft>
              <a:buFontTx/>
              <a:buNone/>
            </a:pPr>
            <a:endParaRPr lang="en-AU" altLang="en-US" sz="1600" dirty="0">
              <a:hlinkClick r:id="rId3"/>
            </a:endParaRPr>
          </a:p>
          <a:p>
            <a:pPr marL="0" indent="0">
              <a:spcBef>
                <a:spcPts val="600"/>
              </a:spcBef>
              <a:spcAft>
                <a:spcPts val="600"/>
              </a:spcAft>
              <a:buNone/>
            </a:pPr>
            <a:r>
              <a:rPr lang="en-AU" sz="1600" dirty="0"/>
              <a:t>For detailed guidance refer to:</a:t>
            </a:r>
          </a:p>
          <a:p>
            <a:pPr>
              <a:spcBef>
                <a:spcPts val="600"/>
              </a:spcBef>
              <a:spcAft>
                <a:spcPts val="600"/>
              </a:spcAft>
            </a:pPr>
            <a:r>
              <a:rPr lang="en-AU" altLang="en-US" sz="1600" dirty="0">
                <a:hlinkClick r:id="rId3"/>
              </a:rPr>
              <a:t>https://intranet.qed.qld.gov.au/Services/Finance/Taxation/deductible-gift-recipient-funds/Pages/default.aspx</a:t>
            </a:r>
            <a:endParaRPr lang="en-AU" altLang="en-US" sz="1600" dirty="0"/>
          </a:p>
          <a:p>
            <a:pPr>
              <a:spcBef>
                <a:spcPts val="600"/>
              </a:spcBef>
              <a:spcAft>
                <a:spcPts val="600"/>
              </a:spcAft>
            </a:pPr>
            <a:r>
              <a:rPr lang="en-AU" altLang="en-US" sz="1600" dirty="0">
                <a:hlinkClick r:id="rId4"/>
              </a:rPr>
              <a:t>https://ppr.qed.qld.gov.au/pp/donations-and-bequests-procedure</a:t>
            </a:r>
            <a:endParaRPr lang="en-AU" altLang="en-US" sz="1600" dirty="0"/>
          </a:p>
        </p:txBody>
      </p:sp>
      <p:sp>
        <p:nvSpPr>
          <p:cNvPr id="8" name="Rectangle 4"/>
          <p:cNvSpPr>
            <a:spLocks noChangeArrowheads="1"/>
          </p:cNvSpPr>
          <p:nvPr/>
        </p:nvSpPr>
        <p:spPr bwMode="auto">
          <a:xfrm>
            <a:off x="0" y="6633110"/>
            <a:ext cx="9144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Osaka"/>
                <a:cs typeface="Osaka"/>
              </a:defRPr>
            </a:lvl1pPr>
            <a:lvl2pPr marL="742950" indent="-285750">
              <a:spcBef>
                <a:spcPct val="20000"/>
              </a:spcBef>
              <a:buChar char="–"/>
              <a:defRPr sz="2800">
                <a:solidFill>
                  <a:schemeClr val="tx1"/>
                </a:solidFill>
                <a:latin typeface="Arial" panose="020B0604020202020204" pitchFamily="34" charset="0"/>
                <a:ea typeface="Osaka"/>
                <a:cs typeface="Osaka"/>
              </a:defRPr>
            </a:lvl2pPr>
            <a:lvl3pPr marL="1143000" indent="-228600">
              <a:spcBef>
                <a:spcPct val="20000"/>
              </a:spcBef>
              <a:buChar char="•"/>
              <a:defRPr sz="2400">
                <a:solidFill>
                  <a:schemeClr val="tx1"/>
                </a:solidFill>
                <a:latin typeface="Arial" panose="020B0604020202020204" pitchFamily="34" charset="0"/>
                <a:ea typeface="Osaka"/>
                <a:cs typeface="Osaka"/>
              </a:defRPr>
            </a:lvl3pPr>
            <a:lvl4pPr marL="1600200" indent="-228600">
              <a:spcBef>
                <a:spcPct val="20000"/>
              </a:spcBef>
              <a:buChar char="–"/>
              <a:defRPr sz="2000">
                <a:solidFill>
                  <a:schemeClr val="tx1"/>
                </a:solidFill>
                <a:latin typeface="Arial" panose="020B0604020202020204" pitchFamily="34" charset="0"/>
                <a:ea typeface="Osaka"/>
                <a:cs typeface="Osaka"/>
              </a:defRPr>
            </a:lvl4pPr>
            <a:lvl5pPr marL="2057400" indent="-228600">
              <a:spcBef>
                <a:spcPct val="20000"/>
              </a:spcBef>
              <a:buChar char="»"/>
              <a:defRPr sz="2000">
                <a:solidFill>
                  <a:schemeClr val="tx1"/>
                </a:solidFill>
                <a:latin typeface="Arial" panose="020B060402020202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a:cs typeface="Osaka"/>
              </a:defRPr>
            </a:lvl9pPr>
          </a:lstStyle>
          <a:p>
            <a:pPr algn="ctr">
              <a:spcBef>
                <a:spcPct val="0"/>
              </a:spcBef>
              <a:buNone/>
            </a:pPr>
            <a:r>
              <a:rPr lang="en-AU" altLang="en-US" sz="700" dirty="0">
                <a:solidFill>
                  <a:srgbClr val="898989"/>
                </a:solidFill>
                <a:ea typeface="ＭＳ Ｐゴシック" panose="020B0600070205080204" pitchFamily="34" charset="-128"/>
              </a:rPr>
              <a:t>Uncontrolled copy. Please refer to the Department of Education Policy and Procedure Register at </a:t>
            </a:r>
            <a:r>
              <a:rPr lang="en-AU" altLang="en-US" sz="700" dirty="0">
                <a:solidFill>
                  <a:srgbClr val="898989"/>
                </a:solidFill>
                <a:ea typeface="ＭＳ Ｐゴシック" panose="020B0600070205080204" pitchFamily="34" charset="-128"/>
                <a:hlinkClick r:id="rId5"/>
              </a:rPr>
              <a:t>https://ppr.qed.qld.gov.au/pp/agistment-of-livestock-procedure</a:t>
            </a:r>
            <a:r>
              <a:rPr lang="en-AU" altLang="en-US" sz="700" dirty="0">
                <a:solidFill>
                  <a:srgbClr val="898989"/>
                </a:solidFill>
                <a:ea typeface="ＭＳ Ｐゴシック" panose="020B0600070205080204" pitchFamily="34" charset="-128"/>
              </a:rPr>
              <a:t> to ensure you have the most current version of this document.</a:t>
            </a:r>
          </a:p>
        </p:txBody>
      </p:sp>
    </p:spTree>
    <p:extLst>
      <p:ext uri="{BB962C8B-B14F-4D97-AF65-F5344CB8AC3E}">
        <p14:creationId xmlns:p14="http://schemas.microsoft.com/office/powerpoint/2010/main" val="1371290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MSPowerPoint template_standard" id="{16A1ADE4-5380-F74B-A37A-016EBC6F9C55}" vid="{6E17265B-508F-3845-A335-577EFACE6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ttachment" ma:contentTypeID="0x0101002CD7558897FC4235A682984CA042D72E0080A487CF4296A94BBAFF531C206947CC" ma:contentTypeVersion="9" ma:contentTypeDescription="This Content type is used to create attachments for Policy, Procedure, etc." ma:contentTypeScope="" ma:versionID="0606ce520ee722e67f53048a4f98d0ad">
  <xsd:schema xmlns:xsd="http://www.w3.org/2001/XMLSchema" xmlns:xs="http://www.w3.org/2001/XMLSchema" xmlns:p="http://schemas.microsoft.com/office/2006/metadata/properties" xmlns:ns1="http://schemas.microsoft.com/sharepoint/v3" xmlns:ns2="16795be8-4374-4e44-895d-be6cdbab3e2c" targetNamespace="http://schemas.microsoft.com/office/2006/metadata/properties" ma:root="true" ma:fieldsID="e08bd389da3ea8b52986af527d67710a" ns1:_="" ns2:_="">
    <xsd:import namespace="http://schemas.microsoft.com/sharepoint/v3"/>
    <xsd:import namespace="16795be8-4374-4e44-895d-be6cdbab3e2c"/>
    <xsd:element name="properties">
      <xsd:complexType>
        <xsd:sequence>
          <xsd:element name="documentManagement">
            <xsd:complexType>
              <xsd:all>
                <xsd:element ref="ns1:PPRContentType" minOccurs="0"/>
                <xsd:element ref="ns1:PPRVersionNumber" minOccurs="0"/>
                <xsd:element ref="ns1:PPRVersionEffectiveDate" minOccurs="0"/>
                <xsd:element ref="ns1:PPRHPRMRecordNumber"/>
                <xsd:element ref="ns1:PPRHPRMRevisionNumber" minOccurs="0"/>
                <xsd:element ref="ns1:PPRHPRMUpdateDate" minOccurs="0"/>
                <xsd:element ref="ns1:PPRHierarchyID" minOccurs="0"/>
                <xsd:element ref="ns1:PPRAttachmentParent" minOccurs="0"/>
                <xsd:element ref="ns2:PPRPrimaryCategory" minOccurs="0"/>
                <xsd:element ref="ns2:PPRPrimarySubCategory" minOccurs="0"/>
                <xsd:element ref="ns2:PPRSecondaryCategory" minOccurs="0"/>
                <xsd:element ref="ns2:PPRSecondarySubCategory" minOccurs="0"/>
                <xsd:element ref="ns1:PPRKeywords" minOccurs="0"/>
                <xsd:element ref="ns1:PPRDivision" minOccurs="0"/>
                <xsd:element ref="ns1:PPRBranch" minOccurs="0"/>
                <xsd:element ref="ns1:PPRBusinessUnit" minOccurs="0"/>
                <xsd:element ref="ns1:PPRContentOwner" minOccurs="0"/>
                <xsd:element ref="ns1:PPRContentAuthor" minOccurs="0"/>
                <xsd:element ref="ns1:PPRNominatedApprovers" minOccurs="0"/>
                <xsd:element ref="ns1:PPRDescription" minOccurs="0"/>
                <xsd:element ref="ns1:PPRUpdateNotes" minOccurs="0"/>
                <xsd:element ref="ns1:PPRDecommissionedDate" minOccurs="0"/>
                <xsd:element ref="ns1:PPRPublishedDate" minOccurs="0"/>
                <xsd:element ref="ns1:PPRNotes" minOccurs="0"/>
                <xsd:element ref="ns1:PPRDecommissioned" minOccurs="0"/>
                <xsd:element ref="ns1:PPRNewVersion" minOccurs="0"/>
                <xsd:element ref="ns1:PPRIsUpdatesPage" minOccurs="0"/>
                <xsd:element ref="ns1:PPRStatus" minOccurs="0"/>
                <xsd:element ref="ns1:PPRRisknumber" minOccurs="0"/>
                <xsd:element ref="ns2:PPContentApprover" minOccurs="0"/>
                <xsd:element ref="ns2:PPReviewDate" minOccurs="0"/>
                <xsd:element ref="ns2:PPLastReviewedDate" minOccurs="0"/>
                <xsd:element ref="ns2:PPLastReviewedBy" minOccurs="0"/>
                <xsd:element ref="ns2:PPPublishedNotificationAddresses" minOccurs="0"/>
                <xsd:element ref="ns2:PPContentOwner" minOccurs="0"/>
                <xsd:element ref="ns2:PPContentAuthor" minOccurs="0"/>
                <xsd:element ref="ns2:PPReferenceNumber" minOccurs="0"/>
                <xsd:element ref="ns1:PPRRiskcontrol" minOccurs="0"/>
                <xsd:element ref="ns2:PPSubmittedBy" minOccurs="0"/>
                <xsd:element ref="ns2:PPSubmittedDate" minOccurs="0"/>
                <xsd:element ref="ns2:PPModeratedBy" minOccurs="0"/>
                <xsd:element ref="ns2:PPModeratedDate"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PRContentType" ma:index="2" nillable="true" ma:displayName="Content type" ma:description="This is the PPR Content Type" ma:format="Dropdown" ma:internalName="PPRContentType">
      <xsd:simpleType>
        <xsd:restriction base="dms:Choice">
          <xsd:enumeration value="Policy"/>
          <xsd:enumeration value="Procedure"/>
          <xsd:enumeration value="Legislative delegation or authorisation"/>
          <xsd:enumeration value="Supporting Information"/>
          <xsd:enumeration value="Upcoming Content"/>
          <xsd:enumeration value="Upcoming Support Information"/>
          <xsd:enumeration value="Content PDF"/>
        </xsd:restriction>
      </xsd:simpleType>
    </xsd:element>
    <xsd:element name="PPRVersionNumber" ma:index="3" nillable="true" ma:displayName="Content version number" ma:internalName="PPRVersionNumber">
      <xsd:simpleType>
        <xsd:restriction base="dms:Text"/>
      </xsd:simpleType>
    </xsd:element>
    <xsd:element name="PPRVersionEffectiveDate" ma:index="4" nillable="true" ma:displayName="Version effective" ma:format="DateOnly" ma:internalName="PPRVersionEffectiveDate">
      <xsd:simpleType>
        <xsd:restriction base="dms:DateTime"/>
      </xsd:simpleType>
    </xsd:element>
    <xsd:element name="PPRHPRMRecordNumber" ma:index="5" ma:displayName="HPRM record number" ma:indexed="true" ma:internalName="PPRHPRMRecordNumber">
      <xsd:simpleType>
        <xsd:restriction base="dms:Text"/>
      </xsd:simpleType>
    </xsd:element>
    <xsd:element name="PPRHPRMRevisionNumber" ma:index="6" nillable="true" ma:displayName="HPRM revision number" ma:internalName="PPRHPRMRevisionNumber">
      <xsd:simpleType>
        <xsd:restriction base="dms:Text"/>
      </xsd:simpleType>
    </xsd:element>
    <xsd:element name="PPRHPRMUpdateDate" ma:index="7" nillable="true" ma:displayName="HPRM update date" ma:format="DateOnly" ma:internalName="PPRHPRMUpdateDate">
      <xsd:simpleType>
        <xsd:restriction base="dms:DateTime"/>
      </xsd:simpleType>
    </xsd:element>
    <xsd:element name="PPRHierarchyID" ma:index="8" nillable="true" ma:displayName="Hierarchy ID" ma:description="The HPRM record number of the top parent of the hierarchy" ma:internalName="PPRHierarchyID">
      <xsd:simpleType>
        <xsd:restriction base="dms:Text"/>
      </xsd:simpleType>
    </xsd:element>
    <xsd:element name="PPRAttachmentParent" ma:index="9" nillable="true" ma:displayName="Attachment parent" ma:description="The HPRM record number of the parent of the attachment" ma:internalName="PPRAttachmentParent">
      <xsd:simpleType>
        <xsd:restriction base="dms:Text"/>
      </xsd:simpleType>
    </xsd:element>
    <xsd:element name="PPRKeywords" ma:index="14" nillable="true" ma:displayName="Keywords" ma:internalName="PPRKeywords">
      <xsd:simpleType>
        <xsd:restriction base="dms:Note"/>
      </xsd:simpleType>
    </xsd:element>
    <xsd:element name="PPRDivision" ma:index="15" nillable="true" ma:displayName="Division" ma:format="Dropdown" ma:internalName="PPRDivision">
      <xsd:simpleType>
        <xsd:union memberTypes="dms:Text">
          <xsd:simpleType>
            <xsd:restriction base="dms:Choice">
              <xsd:enumeration value="Early Childhood and Education Improvement"/>
              <xsd:enumeration value="State Schools"/>
              <xsd:enumeration value="Corporate"/>
              <xsd:enumeration value="Policy, Performance and Planning"/>
              <xsd:enumeration value="People and Executive Services"/>
              <xsd:enumeration value="Infrastructure Services"/>
              <xsd:enumeration value="People and Corporate Services"/>
            </xsd:restriction>
          </xsd:simpleType>
        </xsd:union>
      </xsd:simpleType>
    </xsd:element>
    <xsd:element name="PPRBranch" ma:index="16" nillable="true" ma:displayName="Branch" ma:format="Dropdown" ma:internalName="PPRBranch">
      <xsd:simpleType>
        <xsd:union memberTypes="dms:Text">
          <xsd:simpleType>
            <xsd:restriction base="dms:Choice">
              <xsd:enumeration value="Human Resources"/>
              <xsd:enumeration value="Information and Technologies"/>
              <xsd:enumeration value="Infrastructure Services"/>
              <xsd:enumeration value="Procurement Services"/>
              <xsd:enumeration value="Finance"/>
              <xsd:enumeration value="Legal and Administrative Law"/>
            </xsd:restriction>
          </xsd:simpleType>
        </xsd:union>
      </xsd:simpleType>
    </xsd:element>
    <xsd:element name="PPRBusinessUnit" ma:index="17" nillable="true" ma:displayName="Business unit" ma:format="Dropdown" ma:internalName="PPRBusinessUnit">
      <xsd:simpleType>
        <xsd:union memberTypes="dms:Text">
          <xsd:simpleType>
            <xsd:restriction base="dms:Choice">
              <xsd:enumeration value="Customer Engagement"/>
              <xsd:enumeration value="Digital Solutions"/>
              <xsd:enumeration value="Digital Transformation"/>
              <xsd:enumeration value="Direction Setting"/>
              <xsd:enumeration value="Disability and Inclusion"/>
              <xsd:enumeration value="Early Years Learning"/>
              <xsd:enumeration value="Enterprise Technology Services"/>
              <xsd:enumeration value="Financial Services"/>
              <xsd:enumeration value="Financial Strategy and Advice"/>
              <xsd:enumeration value="General Goods and Services Category"/>
              <xsd:enumeration value="HR Business Partnering, Safety and Wellbeing"/>
              <xsd:enumeration value="HR Service"/>
              <xsd:enumeration value="ICT Category Management"/>
              <xsd:enumeration value="Indigenous Education"/>
              <xsd:enumeration value="Infrastructure Operations"/>
              <xsd:enumeration value="Infrastructure Planning and Delivery"/>
              <xsd:enumeration value="Integrity and Employee Relations"/>
              <xsd:enumeration value="Legal and Administrative Law"/>
              <xsd:enumeration value="Operations"/>
              <xsd:enumeration value="Organisational Transformation and Capability"/>
              <xsd:enumeration value="Performance"/>
              <xsd:enumeration value="Performance and Delivery"/>
              <xsd:enumeration value="Portfolio Services and External Relations"/>
              <xsd:enumeration value="Procurement Capability"/>
              <xsd:enumeration value="Programs and Services"/>
              <xsd:enumeration value="Queensland State School Resourcing (QSSR)"/>
              <xsd:enumeration value="Registration Services (International, Non-State and Home Education)"/>
              <xsd:enumeration value="Regulation Assessment and Service Quality"/>
              <xsd:enumeration value="Rural, Remote and International"/>
              <xsd:enumeration value="Strategic Communication and Engagement"/>
              <xsd:enumeration value="Strategic Policy and Intergovernmental Relations"/>
              <xsd:enumeration value="Strategy and Performance"/>
              <xsd:enumeration value="Strategy and Stakeholder Engagement"/>
            </xsd:restriction>
          </xsd:simpleType>
        </xsd:union>
      </xsd:simpleType>
    </xsd:element>
    <xsd:element name="PPRContentOwner" ma:index="18" nillable="true" ma:displayName="Content owner" ma:format="Dropdown" ma:internalName="PPRContentOwner">
      <xsd:simpleType>
        <xsd:union memberTypes="dms:Text">
          <xsd:simpleType>
            <xsd:restriction base="dms:Choice">
              <xsd:enumeration value="DDG, Early Childhood and Education Improvement"/>
              <xsd:enumeration value="DDG, State Schools"/>
              <xsd:enumeration value="DDG, People and Corporate Services"/>
              <xsd:enumeration value="ADG, Finance and Assurance Services"/>
              <xsd:enumeration value="DDG, Policy, Performance and Planning"/>
              <xsd:enumeration value="ED, Office of the Director-General"/>
              <xsd:enumeration value="DDG, Infrastructure Services"/>
            </xsd:restriction>
          </xsd:simpleType>
        </xsd:union>
      </xsd:simpleType>
    </xsd:element>
    <xsd:element name="PPRContentAuthor" ma:index="19" nillable="true" ma:displayName="Content author" ma:internalName="PPRContentAuthor">
      <xsd:simpleType>
        <xsd:restriction base="dms:Text">
          <xsd:maxLength value="255"/>
        </xsd:restriction>
      </xsd:simpleType>
    </xsd:element>
    <xsd:element name="PPRNominatedApprovers" ma:index="20" nillable="true" ma:displayName="Nominated approver(s)" ma:internalName="PPRNominatedApprovers">
      <xsd:simpleType>
        <xsd:restriction base="dms:Note">
          <xsd:maxLength value="255"/>
        </xsd:restriction>
      </xsd:simpleType>
    </xsd:element>
    <xsd:element name="PPRDescription" ma:index="21" nillable="true" ma:displayName="Description" ma:internalName="PPRDescription">
      <xsd:simpleType>
        <xsd:restriction base="dms:Note"/>
      </xsd:simpleType>
    </xsd:element>
    <xsd:element name="PPRUpdateNotes" ma:index="22" nillable="true" ma:displayName="Notes" ma:internalName="PPRUpdateNotes">
      <xsd:simpleType>
        <xsd:restriction base="dms:Note"/>
      </xsd:simpleType>
    </xsd:element>
    <xsd:element name="PPRDecommissionedDate" ma:index="23" nillable="true" ma:displayName="Decommissioned date" ma:format="DateOnly" ma:internalName="PPRDecommissionedDate">
      <xsd:simpleType>
        <xsd:restriction base="dms:DateTime"/>
      </xsd:simpleType>
    </xsd:element>
    <xsd:element name="PPRPublishedDate" ma:index="24" nillable="true" ma:displayName="Published date" ma:format="DateOnly" ma:internalName="PPRPublishedDate">
      <xsd:simpleType>
        <xsd:restriction base="dms:DateTime"/>
      </xsd:simpleType>
    </xsd:element>
    <xsd:element name="PPRNotes" ma:index="25" nillable="true" ma:displayName="PPR notes" ma:internalName="PPRNotes">
      <xsd:simpleType>
        <xsd:restriction base="dms:Note"/>
      </xsd:simpleType>
    </xsd:element>
    <xsd:element name="PPRDecommissioned" ma:index="26" nillable="true" ma:displayName="Decommissioned" ma:internalName="PPRDecommissioned">
      <xsd:simpleType>
        <xsd:restriction base="dms:Boolean"/>
      </xsd:simpleType>
    </xsd:element>
    <xsd:element name="PPRNewVersion" ma:index="27" nillable="true" ma:displayName="New version" ma:internalName="PPRNewVersion">
      <xsd:simpleType>
        <xsd:restriction base="dms:Boolean"/>
      </xsd:simpleType>
    </xsd:element>
    <xsd:element name="PPRIsUpdatesPage" ma:index="28" nillable="true" ma:displayName="Appear on Updates page" ma:internalName="PPRIsUpdatesPage">
      <xsd:simpleType>
        <xsd:restriction base="dms:Boolean"/>
      </xsd:simpleType>
    </xsd:element>
    <xsd:element name="PPRStatus" ma:index="29" nillable="true" ma:displayName="Status" ma:internalName="PPRStatus">
      <xsd:simpleType>
        <xsd:restriction base="dms:Choice">
          <xsd:enumeration value="Draft"/>
          <xsd:enumeration value="Publish Scheduled"/>
          <xsd:enumeration value="Published"/>
          <xsd:enumeration value="Decommission Scheduled"/>
          <xsd:enumeration value="Decommissioned"/>
        </xsd:restriction>
      </xsd:simpleType>
    </xsd:element>
    <xsd:element name="PPRRisknumber" ma:index="30" nillable="true" ma:displayName="Risk number" ma:internalName="PPRRisknumber">
      <xsd:simpleType>
        <xsd:restriction base="dms:Text"/>
      </xsd:simpleType>
    </xsd:element>
    <xsd:element name="PPRRiskcontrol" ma:index="45" nillable="true" ma:displayName="Risk control" ma:internalName="PPRRiskcontrol">
      <xsd:simpleType>
        <xsd:restriction base="dms:Boolean"/>
      </xsd:simpleType>
    </xsd:element>
    <xsd:element name="PublishingExpirationDate" ma:index="5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5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795be8-4374-4e44-895d-be6cdbab3e2c" elementFormDefault="qualified">
    <xsd:import namespace="http://schemas.microsoft.com/office/2006/documentManagement/types"/>
    <xsd:import namespace="http://schemas.microsoft.com/office/infopath/2007/PartnerControls"/>
    <xsd:element name="PPRPrimaryCategory" ma:index="10" nillable="true" ma:displayName="Primary Category" ma:list="{A0336BAA-E67B-4EB3-9390-8E5CB83397DD}" ma:internalName="PPRPrimaryCategory" ma:showField="Title" ma:web="16795be8-4374-4e44-895d-be6cdbab3e2c">
      <xsd:simpleType>
        <xsd:restriction base="dms:Lookup"/>
      </xsd:simpleType>
    </xsd:element>
    <xsd:element name="PPRPrimarySubCategory" ma:index="11" nillable="true" ma:displayName="Primary Sub-Category" ma:list="{99738BFE-B050-42FF-9439-6F0D422D5AF2}" ma:internalName="PPRPrimarySubCategory" ma:showField="Title" ma:web="16795be8-4374-4e44-895d-be6cdbab3e2c">
      <xsd:simpleType>
        <xsd:restriction base="dms:Lookup"/>
      </xsd:simpleType>
    </xsd:element>
    <xsd:element name="PPRSecondaryCategory" ma:index="12" nillable="true" ma:displayName="Secondary Category" ma:list="{A0336BAA-E67B-4EB3-9390-8E5CB83397DD}" ma:internalName="PPRSecondaryCategory" ma:showField="Title" ma:web="16795be8-4374-4e44-895d-be6cdbab3e2c">
      <xsd:complexType>
        <xsd:complexContent>
          <xsd:extension base="dms:MultiChoiceLookup">
            <xsd:sequence>
              <xsd:element name="Value" type="dms:Lookup" maxOccurs="unbounded" minOccurs="0" nillable="true"/>
            </xsd:sequence>
          </xsd:extension>
        </xsd:complexContent>
      </xsd:complexType>
    </xsd:element>
    <xsd:element name="PPRSecondarySubCategory" ma:index="13" nillable="true" ma:displayName="Secondary Sub-Category" ma:list="{99738BFE-B050-42FF-9439-6F0D422D5AF2}" ma:internalName="PPRSecondarySubCategory" ma:showField="Title" ma:web="16795be8-4374-4e44-895d-be6cdbab3e2c">
      <xsd:complexType>
        <xsd:complexContent>
          <xsd:extension base="dms:MultiChoiceLookup">
            <xsd:sequence>
              <xsd:element name="Value" type="dms:Lookup" maxOccurs="unbounded" minOccurs="0" nillable="true"/>
            </xsd:sequence>
          </xsd:extension>
        </xsd:complexContent>
      </xsd:complexType>
    </xsd:element>
    <xsd:element name="PPContentApprover" ma:index="31"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32" nillable="true" ma:displayName="Review Date" ma:description="The date the item's content will be next due for review." ma:format="DateOnly" ma:internalName="PPReviewDate">
      <xsd:simpleType>
        <xsd:restriction base="dms:DateTime"/>
      </xsd:simpleType>
    </xsd:element>
    <xsd:element name="PPLastReviewedDate" ma:index="33" nillable="true" ma:displayName="Last Reviewed Date" ma:description="The date the item's content was last reviewed." ma:internalName="PPLastReviewedDate">
      <xsd:simpleType>
        <xsd:restriction base="dms:DateTime"/>
      </xsd:simpleType>
    </xsd:element>
    <xsd:element name="PPLastReviewedBy" ma:index="34"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35"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element name="PPContentOwner" ma:index="42"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43"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ferenceNumber" ma:index="44" nillable="true" ma:displayName="Reference Number" ma:description="The identifier from another system that represents or is related to this item (if applicable)." ma:internalName="PPReferenceNumber">
      <xsd:simpleType>
        <xsd:restriction base="dms:Text"/>
      </xsd:simpleType>
    </xsd:element>
    <xsd:element name="PPSubmittedBy" ma:index="46"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47" nillable="true" ma:displayName="Submitted Date" ma:description="The date and time when this item was submitted for approval." ma:format="DateOnly" ma:internalName="PPSubmittedDate">
      <xsd:simpleType>
        <xsd:restriction base="dms:DateTime"/>
      </xsd:simpleType>
    </xsd:element>
    <xsd:element name="PPModeratedBy" ma:index="48"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49" nillable="true" ma:displayName="Moderated Date" ma:description="The date that the item was either approved or rejected." ma:format="DateOnly" ma:internalName="PPModerate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PPContentApprover xmlns="16795be8-4374-4e44-895d-be6cdbab3e2c">
      <UserInfo>
        <DisplayName>KURZ, Kristyn</DisplayName>
        <AccountId>26514</AccountId>
        <AccountType/>
      </UserInfo>
    </PPContentApprover>
    <PPLastReviewedBy xmlns="16795be8-4374-4e44-895d-be6cdbab3e2c">
      <UserInfo>
        <DisplayName>GALLAGHER, Julie</DisplayName>
        <AccountId>26500</AccountId>
        <AccountType/>
      </UserInfo>
    </PPLastReviewedBy>
    <PPModeratedBy xmlns="16795be8-4374-4e44-895d-be6cdbab3e2c">
      <UserInfo>
        <DisplayName>GALLAGHER, Julie</DisplayName>
        <AccountId>26500</AccountId>
        <AccountType/>
      </UserInfo>
    </PPModeratedBy>
    <PPSubmittedBy xmlns="16795be8-4374-4e44-895d-be6cdbab3e2c">
      <UserInfo>
        <DisplayName>GALLAGHER, Julie</DisplayName>
        <AccountId>26500</AccountId>
        <AccountType/>
      </UserInfo>
    </PPSubmittedBy>
    <PPReferenceNumber xmlns="16795be8-4374-4e44-895d-be6cdbab3e2c" xsi:nil="true"/>
    <PPModeratedDate xmlns="16795be8-4374-4e44-895d-be6cdbab3e2c">2024-09-20T04:07:23+00:00</PPModeratedDate>
    <PPLastReviewedDate xmlns="16795be8-4374-4e44-895d-be6cdbab3e2c">2024-09-20T04:07:23+00:00</PPLastReviewedDate>
    <PPContentAuthor xmlns="16795be8-4374-4e44-895d-be6cdbab3e2c">
      <UserInfo>
        <DisplayName/>
        <AccountId xsi:nil="true"/>
        <AccountType/>
      </UserInfo>
    </PPContentAuthor>
    <PPContentOwner xmlns="16795be8-4374-4e44-895d-be6cdbab3e2c">
      <UserInfo>
        <DisplayName>KURZ, Kristyn</DisplayName>
        <AccountId>26514</AccountId>
        <AccountType/>
      </UserInfo>
    </PPContentOwner>
    <PPSubmittedDate xmlns="16795be8-4374-4e44-895d-be6cdbab3e2c">2024-09-20T04:06:56+00:00</PPSubmittedDate>
    <PPPublishedNotificationAddresses xmlns="16795be8-4374-4e44-895d-be6cdbab3e2c" xsi:nil="true"/>
    <PPReviewDate xmlns="16795be8-4374-4e44-895d-be6cdbab3e2c" xsi:nil="true"/>
    <PPRHPRMRecordNumber xmlns="http://schemas.microsoft.com/sharepoint/v3">24/597477</PPRHPRMRecordNumber>
    <PPRVersionNumber xmlns="http://schemas.microsoft.com/sharepoint/v3" xsi:nil="true"/>
    <PPRDecommissioned xmlns="http://schemas.microsoft.com/sharepoint/v3" xsi:nil="true"/>
    <PPRSecondaryCategory xmlns="16795be8-4374-4e44-895d-be6cdbab3e2c"/>
    <PPRRiskcontrol xmlns="http://schemas.microsoft.com/sharepoint/v3" xsi:nil="true"/>
    <PPRHierarchyID xmlns="http://schemas.microsoft.com/sharepoint/v3">24/597544</PPRHierarchyID>
    <PPRBranch xmlns="http://schemas.microsoft.com/sharepoint/v3">State Schools - Operations</PPRBranch>
    <PPRDescription xmlns="http://schemas.microsoft.com/sharepoint/v3">Test attachment ppt</PPRDescription>
    <PPRVersionEffectiveDate xmlns="http://schemas.microsoft.com/sharepoint/v3" xsi:nil="true"/>
    <PPRNotes xmlns="http://schemas.microsoft.com/sharepoint/v3" xsi:nil="true"/>
    <PPRDivision xmlns="http://schemas.microsoft.com/sharepoint/v3">State Schools</PPRDivision>
    <PPRBusinessUnit xmlns="http://schemas.microsoft.com/sharepoint/v3">School administration</PPRBusinessUnit>
    <PPRIsUpdatesPage xmlns="http://schemas.microsoft.com/sharepoint/v3" xsi:nil="true"/>
    <PPRContentType xmlns="http://schemas.microsoft.com/sharepoint/v3">Supporting information</PPRContentType>
    <PPRHPRMUpdateDate xmlns="http://schemas.microsoft.com/sharepoint/v3">2024-09-18T02:51:51+00:00</PPRHPRMUpdateDate>
    <PPRPrimaryCategory xmlns="16795be8-4374-4e44-895d-be6cdbab3e2c">1</PPRPrimaryCategory>
    <PPRUpdateNotes xmlns="http://schemas.microsoft.com/sharepoint/v3" xsi:nil="true"/>
    <PPRNewVersion xmlns="http://schemas.microsoft.com/sharepoint/v3" xsi:nil="true"/>
    <PPRContentAuthor xmlns="http://schemas.microsoft.com/sharepoint/v3">Melissa Yim, Manager</PPRContentAuthor>
    <PPRDecommissionedDate xmlns="http://schemas.microsoft.com/sharepoint/v3" xsi:nil="true"/>
    <PPRPrimarySubCategory xmlns="16795be8-4374-4e44-895d-be6cdbab3e2c">1</PPRPrimarySubCategory>
    <PPRContentOwner xmlns="http://schemas.microsoft.com/sharepoint/v3">DDG, State Schools</PPRContentOwner>
    <PPRNominatedApprovers xmlns="http://schemas.microsoft.com/sharepoint/v3">Director; ADG; ADG</PPRNominatedApprovers>
    <PPRHPRMRevisionNumber xmlns="http://schemas.microsoft.com/sharepoint/v3">1</PPRHPRMRevisionNumber>
    <PPRKeywords xmlns="http://schemas.microsoft.com/sharepoint/v3">animal ethics; animal use; animal welfare; animal wellbeing; approval; biosecurity; complaint; duty of care; legal obligations; livestock; QSAEC; replacement; reduction; refinement; scientific purpose; wildlife; agistment; scientific animal use; 3Rs;</PPRKeywords>
    <PPRPublishedDate xmlns="http://schemas.microsoft.com/sharepoint/v3" xsi:nil="true"/>
    <PPRStatus xmlns="http://schemas.microsoft.com/sharepoint/v3" xsi:nil="true"/>
    <PPRRisknumber xmlns="http://schemas.microsoft.com/sharepoint/v3" xsi:nil="true"/>
    <PPRAttachmentParent xmlns="http://schemas.microsoft.com/sharepoint/v3">24/597467</PPRAttachmentParent>
    <PPRSecondarySubCategory xmlns="16795be8-4374-4e44-895d-be6cdbab3e2c"/>
  </documentManagement>
</p:properties>
</file>

<file path=customXml/itemProps1.xml><?xml version="1.0" encoding="utf-8"?>
<ds:datastoreItem xmlns:ds="http://schemas.openxmlformats.org/officeDocument/2006/customXml" ds:itemID="{8AF29115-1FE7-41C1-84FA-92DA0E6D378E}">
  <ds:schemaRefs>
    <ds:schemaRef ds:uri="http://schemas.microsoft.com/sharepoint/v3/contenttype/forms"/>
  </ds:schemaRefs>
</ds:datastoreItem>
</file>

<file path=customXml/itemProps2.xml><?xml version="1.0" encoding="utf-8"?>
<ds:datastoreItem xmlns:ds="http://schemas.openxmlformats.org/officeDocument/2006/customXml" ds:itemID="{F58ED045-FAB4-45D5-8DC3-11584BA8A023}"/>
</file>

<file path=customXml/itemProps3.xml><?xml version="1.0" encoding="utf-8"?>
<ds:datastoreItem xmlns:ds="http://schemas.openxmlformats.org/officeDocument/2006/customXml" ds:itemID="{DEF6C4D5-B7DD-460F-A264-5A6231F0F6D7}">
  <ds:schemaRef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3879fb-622b-44d7-a731-33e3b194bd22"/>
    <ds:schemaRef ds:uri="http://purl.org/dc/dcmitype/"/>
    <ds:schemaRef ds:uri="f7dfad7f-19cb-4f76-a2c0-0e911a736685"/>
    <ds:schemaRef ds:uri="http://schemas.microsoft.com/sharepoint/v3/fields"/>
    <ds:schemaRef ds:uri="http://schemas.microsoft.com/sharepoint/v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DoE-MSPowerPoint-template-standard</Template>
  <TotalTime>1920</TotalTime>
  <Words>2855</Words>
  <Application>Microsoft Office PowerPoint</Application>
  <PresentationFormat>On-screen Show (4:3)</PresentationFormat>
  <Paragraphs>223</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attachment ppt</dc:title>
  <dc:creator>MILNE, Cicely</dc:creator>
  <cp:keywords>DoE corporate; PowerPoint; standard; template</cp:keywords>
  <cp:lastModifiedBy>GALLAGHER, Julie</cp:lastModifiedBy>
  <cp:revision>106</cp:revision>
  <cp:lastPrinted>2021-06-14T01:17:34Z</cp:lastPrinted>
  <dcterms:created xsi:type="dcterms:W3CDTF">2020-01-24T01:22:25Z</dcterms:created>
  <dcterms:modified xsi:type="dcterms:W3CDTF">2024-09-18T02:51:51Z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0x0101002CD7558897FC4235A682984CA042D72E0080A487CF4296A94BBAFF531C206947CC</vt:lpwstr>
  </property>
  <property fmtid="{D5CDD505-2E9C-101B-9397-08002B2CF9AE}" pid="3" name="URL">
    <vt:lpwstr/>
  </property>
</Properties>
</file>